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6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2" r:id="rId19"/>
    <p:sldId id="304" r:id="rId20"/>
    <p:sldId id="273" r:id="rId21"/>
    <p:sldId id="274" r:id="rId22"/>
    <p:sldId id="275" r:id="rId23"/>
    <p:sldId id="276" r:id="rId24"/>
    <p:sldId id="303" r:id="rId25"/>
    <p:sldId id="277" r:id="rId26"/>
    <p:sldId id="293" r:id="rId27"/>
    <p:sldId id="294" r:id="rId28"/>
    <p:sldId id="278" r:id="rId29"/>
    <p:sldId id="298" r:id="rId30"/>
    <p:sldId id="279" r:id="rId31"/>
    <p:sldId id="280" r:id="rId32"/>
    <p:sldId id="281" r:id="rId33"/>
    <p:sldId id="296" r:id="rId34"/>
    <p:sldId id="297" r:id="rId35"/>
    <p:sldId id="299" r:id="rId36"/>
    <p:sldId id="305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300" r:id="rId46"/>
    <p:sldId id="302" r:id="rId47"/>
    <p:sldId id="295" r:id="rId48"/>
    <p:sldId id="290" r:id="rId49"/>
    <p:sldId id="291" r:id="rId50"/>
  </p:sldIdLst>
  <p:sldSz cx="12192000" cy="6858000"/>
  <p:notesSz cx="6858000" cy="9144000"/>
  <p:embeddedFontLs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Roboto Slab" panose="02000000000000000000" pitchFamily="2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5"/>
    <p:restoredTop sz="77959"/>
  </p:normalViewPr>
  <p:slideViewPr>
    <p:cSldViewPr snapToGrid="0" snapToObjects="1">
      <p:cViewPr varScale="1">
        <p:scale>
          <a:sx n="97" d="100"/>
          <a:sy n="97" d="100"/>
        </p:scale>
        <p:origin x="2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inrock.org/westool/greenhouse-gas-emissions-from-land-use-and-land-use-chang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kepticalscience.com/EmmissionsAcceleration.html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hropocene.info/great-acceleration.ph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If-we-melt-Antarctica-would-any-land-masses-around-Earth-go-under-water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esearchgate.net/figure/Green-spaces-as-means-to-both-mitigate-and-adapt-to-climate-change-4_fig1_228720496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awdown.org/solutions/table-of-solutions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.cc/journey/design/wind-power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american.com/article/giant-turbines-propel-boom-in-wind-energy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unpower.maxeon.com/int/blog/solar-basics-how-do-solar-panels-work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mit.edu/2020/researchers-find-solar-photovoltaics-benefits-outweigh-costs-0623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energysage.com/what-are-the-most-efficient-solar-panels-on-the-market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ews.mit.edu/2010/explained-carnot-0519" TargetMode="External"/><Relationship Id="rId4" Type="http://schemas.openxmlformats.org/officeDocument/2006/relationships/hyperlink" Target="http://homework.uoregon.edu/pub/class/350/out350/windbasics.html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active.carbonbrief.org/what-is-the-climate-impact-of-eating-meat-and-dairy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ao.org/3/i3437e/i3437e.pdf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declimatenews.org/news/31052018/environmental-impacts-food-production-climate-change-meat-vegetarian-vegan-diets-global-warming-study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nsideclimatenews.org/news/15052018/algae-blooms-climate-change-methane-emissions-data-agriculture-nutrient-runoff-fertilizer-sewage-pollution-lake-erie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active.carbonbrief.org/what-is-the-climate-impact-of-eating-meat-and-dairy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arbonbrief.org/grass-fed-beef-will-not-help-tackle-climate-change" TargetMode="External"/><Relationship Id="rId5" Type="http://schemas.openxmlformats.org/officeDocument/2006/relationships/hyperlink" Target="https://www.dailymail.co.uk/debate/article-7516127/Stop-foolish-war-meat-Eating-help-save-planet-writes-TOM-PARKER-BOWLES.html" TargetMode="External"/><Relationship Id="rId4" Type="http://schemas.openxmlformats.org/officeDocument/2006/relationships/hyperlink" Target="https://www.telegraph.co.uk/news/2019/08/14/want-protect-planet-eat-beef-not-less/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17/06/09/climate/drawdown-climate-solutions-quiz.html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line.com/nutrition/how-much-protein-per-day#muscles-and-strength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elf.com/gallery/foods-with-more-protein-than-egg" TargetMode="External"/><Relationship Id="rId4" Type="http://schemas.openxmlformats.org/officeDocument/2006/relationships/hyperlink" Target="https://healthyeating.sfgate.com/much-protein-hamburger-8392.html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zcoasts.org.au/indicators/coastal-issues/greenhouse_effect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irs.jpl.nasa.gov/resources/157/carbon-cycle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limateandhealth/effects/default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8a46ce53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8a46ce53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8a46ce53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8a46ce53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https://winrock.org/westool/greenhouse-gas-emissions-from-land-use-and-land-use-change/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https://www.skepticalscience.com/EmmissionsAcceleration.html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8a46ce53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8a46ce53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http://www.anthropocene.info/great-acceleration.php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8a46ce53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8a46ce53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8a46ce53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8a46ce53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8a46ce53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8a46ce53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on the left: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https://www.quora.com/If-we-melt-Antarctica-would-any-land-masses-around-Earth-go-under-water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on the right: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https://www.researchgate.net/figure/Green-spaces-as-means-to-both-mitigate-and-adapt-to-climate-change-4_fig1_228720496</a:t>
            </a:r>
            <a:r>
              <a:rPr lang="en-US"/>
              <a:t> </a:t>
            </a:r>
            <a:endParaRPr/>
          </a:p>
        </p:txBody>
      </p:sp>
      <p:sp>
        <p:nvSpPr>
          <p:cNvPr id="258" name="Google Shape;2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8a46ce53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8a46ce53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https://www.drawdown.org/solutions/table-of-solutions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 of wind turbine image: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https://www.next.cc/journey/design/wind-power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 of generator image: https://</a:t>
            </a:r>
            <a:r>
              <a:rPr lang="en-US" dirty="0" err="1"/>
              <a:t>www.turbinegenerator.org</a:t>
            </a:r>
            <a:r>
              <a:rPr lang="en-US" dirty="0"/>
              <a:t>/generator-works/ </a:t>
            </a:r>
            <a:endParaRPr dirty="0"/>
          </a:p>
        </p:txBody>
      </p:sp>
      <p:sp>
        <p:nvSpPr>
          <p:cNvPr id="273" name="Google Shape;2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89c36391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89c36391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 for image: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https://www.scientificamerican.com/article/giant-turbines-propel-boom-in-wind-energy/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89c3638e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89c3638e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a89c3638e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a89c3638e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 of image: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https://sunpower.maxeon.com/int/blog/solar-basics-how-do-solar-panels-work</a:t>
            </a:r>
            <a:r>
              <a:rPr lang="en-US"/>
              <a:t> </a:t>
            </a:r>
            <a:endParaRPr/>
          </a:p>
        </p:txBody>
      </p:sp>
      <p:sp>
        <p:nvSpPr>
          <p:cNvPr id="315" name="Google Shape;3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Source of periodic table image: https://</a:t>
            </a:r>
            <a:r>
              <a:rPr lang="en-US" dirty="0" err="1"/>
              <a:t>www.wuwm.com</a:t>
            </a:r>
            <a:r>
              <a:rPr lang="en-US" dirty="0"/>
              <a:t>/post/periodic-table-elements-turns-150#stream/0 </a:t>
            </a:r>
          </a:p>
        </p:txBody>
      </p:sp>
    </p:spTree>
    <p:extLst>
      <p:ext uri="{BB962C8B-B14F-4D97-AF65-F5344CB8AC3E}">
        <p14:creationId xmlns:p14="http://schemas.microsoft.com/office/powerpoint/2010/main" val="289461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Image from https://</a:t>
            </a:r>
            <a:r>
              <a:rPr lang="en-US" dirty="0" err="1"/>
              <a:t>www.acs.org</a:t>
            </a:r>
            <a:r>
              <a:rPr lang="en-US" dirty="0"/>
              <a:t>/content/</a:t>
            </a:r>
            <a:r>
              <a:rPr lang="en-US" dirty="0" err="1"/>
              <a:t>acs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/education/resources/</a:t>
            </a:r>
            <a:r>
              <a:rPr lang="en-US" dirty="0" err="1"/>
              <a:t>highschool</a:t>
            </a:r>
            <a:r>
              <a:rPr lang="en-US" dirty="0"/>
              <a:t>/</a:t>
            </a:r>
            <a:r>
              <a:rPr lang="en-US" dirty="0" err="1"/>
              <a:t>chemmatters</a:t>
            </a:r>
            <a:r>
              <a:rPr lang="en-US" dirty="0"/>
              <a:t>/past-issues/archive-2013-2014/how-a-solar-cell-</a:t>
            </a:r>
            <a:r>
              <a:rPr lang="en-US" dirty="0" err="1"/>
              <a:t>works.html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100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89c36391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a89c36391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 for image: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https://news.mit.edu/2020/researchers-find-solar-photovoltaics-benefits-outweigh-costs-0623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www.seia.org</a:t>
            </a:r>
            <a:r>
              <a:rPr lang="en-US" dirty="0"/>
              <a:t>/solar-industry-research-data </a:t>
            </a:r>
          </a:p>
        </p:txBody>
      </p:sp>
    </p:spTree>
    <p:extLst>
      <p:ext uri="{BB962C8B-B14F-4D97-AF65-F5344CB8AC3E}">
        <p14:creationId xmlns:p14="http://schemas.microsoft.com/office/powerpoint/2010/main" val="1470595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89c3638e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a89c3638e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89c36391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a89c36391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 1: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https://news.energysage.com/what-are-the-most-efficient-solar-panels-on-the-market/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 2: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http://homework.uoregon.edu/pub/class/350/out350/windbasics.html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 3: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https://news.mit.edu/2010/explained-carnot-0519</a:t>
            </a: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a89c36391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a89c36391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8a46ce5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8a46ce5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16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www.nrel.gov</a:t>
            </a:r>
            <a:r>
              <a:rPr lang="en-US" dirty="0"/>
              <a:t>/about/electrons-to-</a:t>
            </a:r>
            <a:r>
              <a:rPr lang="en-US" dirty="0" err="1"/>
              <a:t>molecules.html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99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/science/2021/</a:t>
            </a:r>
            <a:r>
              <a:rPr lang="en-US" dirty="0" err="1"/>
              <a:t>aug</a:t>
            </a:r>
            <a:r>
              <a:rPr lang="en-US" dirty="0"/>
              <a:t>/19/green-steel-swedish-company-ships-first-batch-made-without-using-coal</a:t>
            </a:r>
          </a:p>
        </p:txBody>
      </p:sp>
    </p:spTree>
    <p:extLst>
      <p:ext uri="{BB962C8B-B14F-4D97-AF65-F5344CB8AC3E}">
        <p14:creationId xmlns:p14="http://schemas.microsoft.com/office/powerpoint/2010/main" val="1210559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89c3638e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a89c3638e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[Source 1] </a:t>
            </a:r>
            <a:r>
              <a:rPr lang="en-US" sz="10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https://interactive.carbonbrief.org/what-is-the-climate-impact-of-eating-meat-and-dairy/</a:t>
            </a: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Globally, food production — and the production of meat in particular — produces around the same amount of greenhouse gases (14.5%) [source 2] as power plants. So eating less meat can lead to big savings on emissions.</a:t>
            </a:r>
            <a:endParaRPr sz="900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[2] </a:t>
            </a: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14.5 percent of human-induced GHG emissions (globally) are caused by the livestock sector </a:t>
            </a:r>
            <a:r>
              <a:rPr lang="en-US" sz="10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http://www.fao.org/3/i3437e/i3437e.pdf</a:t>
            </a: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89c3638e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89c3638e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to mention the large amounts of pesticides/antibiotics used running off into water and promoting pesticide or antibiotic resistance.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https://insideclimatenews.org/news/31052018/environmental-impacts-food-production-climate-change-meat-vegetarian-vegan-diets-global-warming-study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https://insideclimatenews.org/news/15052018/algae-blooms-climate-change-methane-emissions-data-agriculture-nutrient-runoff-fertilizer-sewage-pollution-lake-erie</a:t>
            </a:r>
            <a:r>
              <a:rPr lang="en-US" sz="1150">
                <a:highlight>
                  <a:srgbClr val="FFFFFF"/>
                </a:highlight>
              </a:rPr>
              <a:t> </a:t>
            </a:r>
            <a:endParaRPr sz="115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highlight>
                  <a:srgbClr val="FFFFFF"/>
                </a:highlight>
              </a:rPr>
              <a:t>[This slide was originally made by Columbia EcoReps]</a:t>
            </a:r>
            <a:endParaRPr sz="115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89c3638e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a89c3638e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of graph: </a:t>
            </a: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https://interactive.carbonbrief.org/what-is-the-climate-impact-of-eating-meat-and-dairy/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Side note on grass-fed beef: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 is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sometimes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claimed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rearing cattle on grasslands can stimulate soil to uptake more carbon, helping to reduce climate change.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However, an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analysis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the Food Climate Research Network in 2017 found that grass-fed cows release more greenhouse gas emissions through belching and manure than they are able to offset through boosting soil carbon levels.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chemeClr val="dk1"/>
                </a:solidFill>
                <a:highlight>
                  <a:schemeClr val="lt1"/>
                </a:highlight>
              </a:rPr>
              <a:t>[This slide was originally made by Columbia EcoReps]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89c3638e6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89c3638e6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https://www.nytimes.com/interactive/2017/06/09/climate/drawdown-climate-solutions-quiz.html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dirty="0">
                <a:solidFill>
                  <a:schemeClr val="dk1"/>
                </a:solidFill>
                <a:highlight>
                  <a:schemeClr val="lt1"/>
                </a:highlight>
              </a:rPr>
              <a:t>[This slide was originally made by Columbia </a:t>
            </a:r>
            <a:r>
              <a:rPr lang="en-US" sz="1150" dirty="0" err="1">
                <a:solidFill>
                  <a:schemeClr val="dk1"/>
                </a:solidFill>
                <a:highlight>
                  <a:schemeClr val="lt1"/>
                </a:highlight>
              </a:rPr>
              <a:t>EcoReps</a:t>
            </a:r>
            <a:r>
              <a:rPr lang="en-US" sz="1150" dirty="0">
                <a:solidFill>
                  <a:schemeClr val="dk1"/>
                </a:solidFill>
                <a:highlight>
                  <a:schemeClr val="lt1"/>
                </a:highlight>
              </a:rPr>
              <a:t>]</a:t>
            </a: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a89c3638e6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a89c3638e6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much protein do you need a day?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https://www.healthline.com/nutrition/how-much-protein-per-day#muscles-and-strength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Maybe around 40-60 grams if sedentary; </a:t>
            </a:r>
            <a:r>
              <a:rPr lang="en-US" dirty="0" err="1"/>
              <a:t>approx</a:t>
            </a:r>
            <a:r>
              <a:rPr lang="en-US" dirty="0"/>
              <a:t> 1 g protein per pound if you’re trying to gain muscle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Hamburger: 21 g for a 3 oz lean ground beef burger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https://healthyeating.sfgate.com/much-protein-hamburger-8392.html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Chicken: 24 g per 3 oz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Tilapia fish: 21 g per 3 oz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info from here: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https://www.self.com/gallery/foods-with-more-protein-than-egg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dirty="0">
                <a:solidFill>
                  <a:schemeClr val="dk1"/>
                </a:solidFill>
                <a:highlight>
                  <a:schemeClr val="lt1"/>
                </a:highlight>
              </a:rPr>
              <a:t>[This slide was originally made by Columbia EcoReps; adapted by Sally Green]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5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dirty="0">
                <a:solidFill>
                  <a:schemeClr val="dk1"/>
                </a:solidFill>
                <a:highlight>
                  <a:schemeClr val="lt1"/>
                </a:highlight>
              </a:rPr>
              <a:t>Cheap sources of protein source: </a:t>
            </a:r>
            <a:r>
              <a:rPr lang="en-US" sz="1150" dirty="0">
                <a:solidFill>
                  <a:schemeClr val="dk1"/>
                </a:solidFill>
              </a:rPr>
              <a:t>https://</a:t>
            </a:r>
            <a:r>
              <a:rPr lang="en-US" sz="1150" dirty="0" err="1">
                <a:solidFill>
                  <a:schemeClr val="dk1"/>
                </a:solidFill>
              </a:rPr>
              <a:t>www.healthline.com</a:t>
            </a:r>
            <a:r>
              <a:rPr lang="en-US" sz="1150" dirty="0">
                <a:solidFill>
                  <a:schemeClr val="dk1"/>
                </a:solidFill>
              </a:rPr>
              <a:t>/nutrition/cheap-protein-sources </a:t>
            </a:r>
            <a:endParaRPr lang="en-US" sz="115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5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dirty="0">
                <a:solidFill>
                  <a:schemeClr val="dk1"/>
                </a:solidFill>
                <a:highlight>
                  <a:schemeClr val="lt1"/>
                </a:highlight>
              </a:rPr>
              <a:t>Images: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5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dirty="0">
                <a:solidFill>
                  <a:schemeClr val="dk1"/>
                </a:solidFill>
                <a:highlight>
                  <a:schemeClr val="lt1"/>
                </a:highlight>
              </a:rPr>
              <a:t>Greek yogurt: </a:t>
            </a:r>
            <a:r>
              <a:rPr lang="en-US" sz="1150" dirty="0">
                <a:solidFill>
                  <a:schemeClr val="dk1"/>
                </a:solidFill>
              </a:rPr>
              <a:t>https://</a:t>
            </a:r>
            <a:r>
              <a:rPr lang="en-US" sz="1150" dirty="0" err="1">
                <a:solidFill>
                  <a:schemeClr val="dk1"/>
                </a:solidFill>
              </a:rPr>
              <a:t>www.google.com</a:t>
            </a:r>
            <a:r>
              <a:rPr lang="en-US" sz="1150" dirty="0">
                <a:solidFill>
                  <a:schemeClr val="dk1"/>
                </a:solidFill>
              </a:rPr>
              <a:t>/</a:t>
            </a:r>
            <a:r>
              <a:rPr lang="en-US" sz="1150" dirty="0" err="1">
                <a:solidFill>
                  <a:schemeClr val="dk1"/>
                </a:solidFill>
              </a:rPr>
              <a:t>url?sa</a:t>
            </a:r>
            <a:r>
              <a:rPr lang="en-US" sz="1150" dirty="0">
                <a:solidFill>
                  <a:schemeClr val="dk1"/>
                </a:solidFill>
              </a:rPr>
              <a:t>=</a:t>
            </a:r>
            <a:r>
              <a:rPr lang="en-US" sz="1150" dirty="0" err="1">
                <a:solidFill>
                  <a:schemeClr val="dk1"/>
                </a:solidFill>
              </a:rPr>
              <a:t>i&amp;url</a:t>
            </a:r>
            <a:r>
              <a:rPr lang="en-US" sz="1150" dirty="0">
                <a:solidFill>
                  <a:schemeClr val="dk1"/>
                </a:solidFill>
              </a:rPr>
              <a:t>=https%3A%2F%2Fwww.happyfoodstube.com%2Fgreek-yogurt-breakfast-bowl%2F&amp;psig=AOvVaw2mBeZGH7oIqM7MjFohnhtY&amp;ust=1636957655582000&amp;source=</a:t>
            </a:r>
            <a:r>
              <a:rPr lang="en-US" sz="1150" dirty="0" err="1">
                <a:solidFill>
                  <a:schemeClr val="dk1"/>
                </a:solidFill>
              </a:rPr>
              <a:t>images&amp;cd</a:t>
            </a:r>
            <a:r>
              <a:rPr lang="en-US" sz="1150" dirty="0">
                <a:solidFill>
                  <a:schemeClr val="dk1"/>
                </a:solidFill>
              </a:rPr>
              <a:t>=</a:t>
            </a:r>
            <a:r>
              <a:rPr lang="en-US" sz="1150" dirty="0" err="1">
                <a:solidFill>
                  <a:schemeClr val="dk1"/>
                </a:solidFill>
              </a:rPr>
              <a:t>vfe&amp;ved</a:t>
            </a:r>
            <a:r>
              <a:rPr lang="en-US" sz="1150" dirty="0">
                <a:solidFill>
                  <a:schemeClr val="dk1"/>
                </a:solidFill>
              </a:rPr>
              <a:t>=0CAwQjhxqFwoTCODPy9acl_QCFQAAAAAdAAAAABAK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5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dirty="0">
                <a:solidFill>
                  <a:schemeClr val="dk1"/>
                </a:solidFill>
              </a:rPr>
              <a:t>Peanut butter and jelly sandwich: https://</a:t>
            </a:r>
            <a:r>
              <a:rPr lang="en-US" sz="1150" dirty="0" err="1">
                <a:solidFill>
                  <a:schemeClr val="dk1"/>
                </a:solidFill>
              </a:rPr>
              <a:t>www.google.com</a:t>
            </a:r>
            <a:r>
              <a:rPr lang="en-US" sz="1150" dirty="0">
                <a:solidFill>
                  <a:schemeClr val="dk1"/>
                </a:solidFill>
              </a:rPr>
              <a:t>/</a:t>
            </a:r>
            <a:r>
              <a:rPr lang="en-US" sz="1150" dirty="0" err="1">
                <a:solidFill>
                  <a:schemeClr val="dk1"/>
                </a:solidFill>
              </a:rPr>
              <a:t>url?sa</a:t>
            </a:r>
            <a:r>
              <a:rPr lang="en-US" sz="1150" dirty="0">
                <a:solidFill>
                  <a:schemeClr val="dk1"/>
                </a:solidFill>
              </a:rPr>
              <a:t>=</a:t>
            </a:r>
            <a:r>
              <a:rPr lang="en-US" sz="1150" dirty="0" err="1">
                <a:solidFill>
                  <a:schemeClr val="dk1"/>
                </a:solidFill>
              </a:rPr>
              <a:t>i&amp;url</a:t>
            </a:r>
            <a:r>
              <a:rPr lang="en-US" sz="1150" dirty="0">
                <a:solidFill>
                  <a:schemeClr val="dk1"/>
                </a:solidFill>
              </a:rPr>
              <a:t>=https%3A%2F%2Fwww.landolakes.com%2Frecipe%2F21330%2Fgrilled-peanut-butter-jelly-sandwich%2F&amp;psig=AOvVaw3pz6V14LVg6sjmvKGczhTM&amp;ust=1636957732318000&amp;source=</a:t>
            </a:r>
            <a:r>
              <a:rPr lang="en-US" sz="1150" dirty="0" err="1">
                <a:solidFill>
                  <a:schemeClr val="dk1"/>
                </a:solidFill>
              </a:rPr>
              <a:t>images&amp;cd</a:t>
            </a:r>
            <a:r>
              <a:rPr lang="en-US" sz="1150" dirty="0">
                <a:solidFill>
                  <a:schemeClr val="dk1"/>
                </a:solidFill>
              </a:rPr>
              <a:t>=</a:t>
            </a:r>
            <a:r>
              <a:rPr lang="en-US" sz="1150" dirty="0" err="1">
                <a:solidFill>
                  <a:schemeClr val="dk1"/>
                </a:solidFill>
              </a:rPr>
              <a:t>vfe&amp;ved</a:t>
            </a:r>
            <a:r>
              <a:rPr lang="en-US" sz="1150" dirty="0">
                <a:solidFill>
                  <a:schemeClr val="dk1"/>
                </a:solidFill>
              </a:rPr>
              <a:t>=0CAwQjhxqFwoTCKjqjfOcl_QCFQAAAAAdAAAAABAF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5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dirty="0">
                <a:solidFill>
                  <a:schemeClr val="dk1"/>
                </a:solidFill>
              </a:rPr>
              <a:t>Kidney beans and quinoa: https://</a:t>
            </a:r>
            <a:r>
              <a:rPr lang="en-US" sz="1150" dirty="0" err="1">
                <a:solidFill>
                  <a:schemeClr val="dk1"/>
                </a:solidFill>
              </a:rPr>
              <a:t>www.google.com</a:t>
            </a:r>
            <a:r>
              <a:rPr lang="en-US" sz="1150" dirty="0">
                <a:solidFill>
                  <a:schemeClr val="dk1"/>
                </a:solidFill>
              </a:rPr>
              <a:t>/</a:t>
            </a:r>
            <a:r>
              <a:rPr lang="en-US" sz="1150" dirty="0" err="1">
                <a:solidFill>
                  <a:schemeClr val="dk1"/>
                </a:solidFill>
              </a:rPr>
              <a:t>url?sa</a:t>
            </a:r>
            <a:r>
              <a:rPr lang="en-US" sz="1150" dirty="0">
                <a:solidFill>
                  <a:schemeClr val="dk1"/>
                </a:solidFill>
              </a:rPr>
              <a:t>=</a:t>
            </a:r>
            <a:r>
              <a:rPr lang="en-US" sz="1150" dirty="0" err="1">
                <a:solidFill>
                  <a:schemeClr val="dk1"/>
                </a:solidFill>
              </a:rPr>
              <a:t>i&amp;url</a:t>
            </a:r>
            <a:r>
              <a:rPr lang="en-US" sz="1150" dirty="0">
                <a:solidFill>
                  <a:schemeClr val="dk1"/>
                </a:solidFill>
              </a:rPr>
              <a:t>=https%3A%2F%2Fwww.dvo.com%2Fnewsletter%2Fweekly%2F2015%2F5-29-1986%2Fside5b.html&amp;psig=AOvVaw02bkhZOYmwnZ4k_AeygrVv&amp;ust=1636957786356000&amp;source=</a:t>
            </a:r>
            <a:r>
              <a:rPr lang="en-US" sz="1150" dirty="0" err="1">
                <a:solidFill>
                  <a:schemeClr val="dk1"/>
                </a:solidFill>
              </a:rPr>
              <a:t>images&amp;cd</a:t>
            </a:r>
            <a:r>
              <a:rPr lang="en-US" sz="1150" dirty="0">
                <a:solidFill>
                  <a:schemeClr val="dk1"/>
                </a:solidFill>
              </a:rPr>
              <a:t>=</a:t>
            </a:r>
            <a:r>
              <a:rPr lang="en-US" sz="1150" dirty="0" err="1">
                <a:solidFill>
                  <a:schemeClr val="dk1"/>
                </a:solidFill>
              </a:rPr>
              <a:t>vfe&amp;ved</a:t>
            </a:r>
            <a:r>
              <a:rPr lang="en-US" sz="1150" dirty="0">
                <a:solidFill>
                  <a:schemeClr val="dk1"/>
                </a:solidFill>
              </a:rPr>
              <a:t>=0CAwQjhxqFwoTCMC2kpKdl_QCFQAAAAAdAAAAABAD </a:t>
            </a: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89c36391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89c36391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8a46ce5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8a46ce5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www.washingtonpost.com</a:t>
            </a:r>
            <a:r>
              <a:rPr lang="en-US" dirty="0"/>
              <a:t>/climate-environment/2021/11/06/cop26-climate-protests-live-updates/</a:t>
            </a:r>
            <a:endParaRPr dirty="0"/>
          </a:p>
        </p:txBody>
      </p:sp>
      <p:sp>
        <p:nvSpPr>
          <p:cNvPr id="403" name="Google Shape;4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1191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a8a46ce53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a8a46ce53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on the left: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https://ozcoasts.org.au/indicators/coastal-issues/greenhouse_effect/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on the right: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https://airs.jpl.nasa.gov/resources/157/carbon-cycle/</a:t>
            </a:r>
            <a:r>
              <a:rPr lang="en-US"/>
              <a:t> </a:t>
            </a:r>
            <a:endParaRPr/>
          </a:p>
        </p:txBody>
      </p:sp>
      <p:sp>
        <p:nvSpPr>
          <p:cNvPr id="173" name="Google Shape;1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8a46ce53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8a46ce53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 of image: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https://www.cdc.gov/climateandhealth/effects/default.htm</a:t>
            </a:r>
            <a:r>
              <a:rPr lang="en-US"/>
              <a:t> </a:t>
            </a: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8a46ce53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8a46ce53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8a46ce53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a8a46ce53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19"/>
          <p:cNvCxnSpPr/>
          <p:nvPr/>
        </p:nvCxnSpPr>
        <p:spPr>
          <a:xfrm>
            <a:off x="656750" y="168037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09880" rtl="0">
              <a:spcBef>
                <a:spcPts val="1000"/>
              </a:spcBef>
              <a:spcAft>
                <a:spcPts val="0"/>
              </a:spcAft>
              <a:buSzPts val="1280"/>
              <a:buChar char="►"/>
              <a:defRPr/>
            </a:lvl2pPr>
            <a:lvl3pPr marL="1371600" lvl="2" indent="-299719" rtl="0">
              <a:spcBef>
                <a:spcPts val="1000"/>
              </a:spcBef>
              <a:spcAft>
                <a:spcPts val="0"/>
              </a:spcAft>
              <a:buSzPts val="1120"/>
              <a:buChar char="►"/>
              <a:defRPr/>
            </a:lvl3pPr>
            <a:lvl4pPr marL="1828800" lvl="3" indent="-289560" rtl="0"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4pPr>
            <a:lvl5pPr marL="2286000" lvl="4" indent="-289560" rtl="0"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5pPr>
            <a:lvl6pPr marL="2743200" lvl="5" indent="-289560" rtl="0"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6pPr>
            <a:lvl7pPr marL="3200400" lvl="6" indent="-289560" rtl="0"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7pPr>
            <a:lvl8pPr marL="3657600" lvl="7" indent="-289559" rtl="0"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8pPr>
            <a:lvl9pPr marL="4114800" lvl="8" indent="-289559" rtl="0"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k2-SzlDGko?t=457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ctrTitle"/>
          </p:nvPr>
        </p:nvSpPr>
        <p:spPr>
          <a:xfrm>
            <a:off x="1119700" y="2059725"/>
            <a:ext cx="81543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US" sz="4900"/>
              <a:t>Solutions to Climate Change</a:t>
            </a:r>
            <a:endParaRPr sz="4900"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Columbia Splash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Fall 2021</a:t>
            </a:r>
            <a:endParaRPr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dirty="0"/>
              <a:t>Sally Green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24" y="400550"/>
            <a:ext cx="9522701" cy="585184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>
            <a:off x="9468000" y="6366900"/>
            <a:ext cx="27240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image from climate.gov</a:t>
            </a:r>
            <a:endParaRPr/>
          </a:p>
        </p:txBody>
      </p:sp>
      <p:sp>
        <p:nvSpPr>
          <p:cNvPr id="215" name="Google Shape;215;p29"/>
          <p:cNvSpPr/>
          <p:nvPr/>
        </p:nvSpPr>
        <p:spPr>
          <a:xfrm>
            <a:off x="9694550" y="187575"/>
            <a:ext cx="2310000" cy="14241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9"/>
          <p:cNvSpPr txBox="1"/>
          <p:nvPr/>
        </p:nvSpPr>
        <p:spPr>
          <a:xfrm>
            <a:off x="10111375" y="400550"/>
            <a:ext cx="1476300" cy="10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What changed?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Google Shape;217;p29"/>
          <p:cNvSpPr txBox="1"/>
          <p:nvPr/>
        </p:nvSpPr>
        <p:spPr>
          <a:xfrm>
            <a:off x="2652125" y="1294325"/>
            <a:ext cx="3284100" cy="8664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Industrial Revolution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Burning fossil fuels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factors caused this change?</a:t>
            </a:r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01" y="1411099"/>
            <a:ext cx="6736725" cy="53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>
            <a:spLocks noGrp="1"/>
          </p:cNvSpPr>
          <p:nvPr>
            <p:ph type="body" idx="1"/>
          </p:nvPr>
        </p:nvSpPr>
        <p:spPr>
          <a:xfrm>
            <a:off x="9338700" y="6366900"/>
            <a:ext cx="28533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/>
              <a:t>image from skepticalscience.com</a:t>
            </a:r>
            <a:endParaRPr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Great Acceleration</a:t>
            </a:r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38" y="1305375"/>
            <a:ext cx="8936376" cy="51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>
            <a:spLocks noGrp="1"/>
          </p:cNvSpPr>
          <p:nvPr>
            <p:ph type="body" idx="1"/>
          </p:nvPr>
        </p:nvSpPr>
        <p:spPr>
          <a:xfrm>
            <a:off x="9594025" y="6366900"/>
            <a:ext cx="25980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/>
              <a:t>image from anthropocene.info</a:t>
            </a:r>
            <a:endParaRPr sz="13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034EC-3B4A-184B-8903-DCCA968D7016}"/>
              </a:ext>
            </a:extLst>
          </p:cNvPr>
          <p:cNvSpPr txBox="1"/>
          <p:nvPr/>
        </p:nvSpPr>
        <p:spPr>
          <a:xfrm>
            <a:off x="640006" y="6612450"/>
            <a:ext cx="58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D9C22-C611-D145-B0BB-B90D9B2DA0D0}"/>
              </a:ext>
            </a:extLst>
          </p:cNvPr>
          <p:cNvSpPr txBox="1"/>
          <p:nvPr/>
        </p:nvSpPr>
        <p:spPr>
          <a:xfrm>
            <a:off x="1412328" y="6612449"/>
            <a:ext cx="58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78946-37E7-5A42-980A-E09DAE4A3630}"/>
              </a:ext>
            </a:extLst>
          </p:cNvPr>
          <p:cNvSpPr txBox="1"/>
          <p:nvPr/>
        </p:nvSpPr>
        <p:spPr>
          <a:xfrm>
            <a:off x="2000907" y="6612449"/>
            <a:ext cx="58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93519A5-4DD0-1A44-93F9-3E391F53603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934296" y="6159062"/>
            <a:ext cx="125374" cy="4533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F6BE7A-00E1-CC40-82A8-D9449B8F6CFA}"/>
              </a:ext>
            </a:extLst>
          </p:cNvPr>
          <p:cNvCxnSpPr>
            <a:stCxn id="8" idx="0"/>
          </p:cNvCxnSpPr>
          <p:nvPr/>
        </p:nvCxnSpPr>
        <p:spPr>
          <a:xfrm flipV="1">
            <a:off x="1706618" y="6127531"/>
            <a:ext cx="110546" cy="484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FB3B92-53A2-364A-A67E-07B77081436E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2151018" y="6127531"/>
            <a:ext cx="144179" cy="484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C02F3C3-5DD6-CF47-9BCF-A5826B9787D4}"/>
              </a:ext>
            </a:extLst>
          </p:cNvPr>
          <p:cNvSpPr txBox="1"/>
          <p:nvPr/>
        </p:nvSpPr>
        <p:spPr>
          <a:xfrm>
            <a:off x="4894815" y="6567176"/>
            <a:ext cx="58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16C705-9FEC-6E48-8685-0B8F869B0585}"/>
              </a:ext>
            </a:extLst>
          </p:cNvPr>
          <p:cNvSpPr txBox="1"/>
          <p:nvPr/>
        </p:nvSpPr>
        <p:spPr>
          <a:xfrm>
            <a:off x="5667137" y="6567175"/>
            <a:ext cx="58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68921-6F74-AF48-9874-9969C3F89E67}"/>
              </a:ext>
            </a:extLst>
          </p:cNvPr>
          <p:cNvSpPr txBox="1"/>
          <p:nvPr/>
        </p:nvSpPr>
        <p:spPr>
          <a:xfrm>
            <a:off x="6255716" y="6567175"/>
            <a:ext cx="58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C933A0-180B-0443-A4CB-960EE36C9EAD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189105" y="6113788"/>
            <a:ext cx="125374" cy="4533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E38CC2-1733-7947-B475-22B83EBD0F79}"/>
              </a:ext>
            </a:extLst>
          </p:cNvPr>
          <p:cNvCxnSpPr>
            <a:stCxn id="19" idx="0"/>
          </p:cNvCxnSpPr>
          <p:nvPr/>
        </p:nvCxnSpPr>
        <p:spPr>
          <a:xfrm flipV="1">
            <a:off x="5961427" y="6082257"/>
            <a:ext cx="110546" cy="484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F7F8E3-213A-AF49-B505-FB0CE4322AD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6405827" y="6082257"/>
            <a:ext cx="144179" cy="484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72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Climate Change?</a:t>
            </a:r>
            <a:endParaRPr/>
          </a:p>
        </p:txBody>
      </p:sp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1499950" y="1337400"/>
            <a:ext cx="8596800" cy="72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is a problem?</a:t>
            </a:r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2306625" y="2065200"/>
            <a:ext cx="8596800" cy="72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is it a problem </a:t>
            </a:r>
            <a:r>
              <a:rPr lang="en-US" i="1"/>
              <a:t>now?</a:t>
            </a:r>
            <a:r>
              <a:rPr lang="en-US"/>
              <a:t> </a:t>
            </a:r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title"/>
          </p:nvPr>
        </p:nvSpPr>
        <p:spPr>
          <a:xfrm>
            <a:off x="3304825" y="2793000"/>
            <a:ext cx="8596800" cy="72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changed?</a:t>
            </a: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677325" y="4078425"/>
            <a:ext cx="8596800" cy="12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Increased demand for energy/electricity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Increased demand for food (agriculture)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Solution: Sustainability</a:t>
            </a:r>
            <a:endParaRPr sz="4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subTitle" idx="1"/>
          </p:nvPr>
        </p:nvSpPr>
        <p:spPr>
          <a:xfrm>
            <a:off x="1507067" y="3840626"/>
            <a:ext cx="7767000" cy="109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“the ability to be maintained at a certain rate or level”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-Oxford Languages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“meeting the needs of the present without compromising the ability of future generations to meet their needs”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-Investopedia</a:t>
            </a:r>
            <a:endParaRPr sz="1800"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/>
              <a:t>There is a </a:t>
            </a:r>
            <a:r>
              <a:rPr lang="en-US" sz="4600" i="1"/>
              <a:t>need</a:t>
            </a:r>
            <a:r>
              <a:rPr lang="en-US" sz="4600"/>
              <a:t> for sustainable energy, food, water, places to live, lives...</a:t>
            </a:r>
            <a:endParaRPr sz="4600"/>
          </a:p>
        </p:txBody>
      </p:sp>
      <p:sp>
        <p:nvSpPr>
          <p:cNvPr id="255" name="Google Shape;255;p34"/>
          <p:cNvSpPr txBox="1">
            <a:spLocks noGrp="1"/>
          </p:cNvSpPr>
          <p:nvPr>
            <p:ph type="subTitle" idx="1"/>
          </p:nvPr>
        </p:nvSpPr>
        <p:spPr>
          <a:xfrm>
            <a:off x="1507075" y="4050821"/>
            <a:ext cx="7767000" cy="164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We can meet the increased need for energy/electricity with renewable energy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We can meet the increased need for food by decreasing demand for meat and dairy, and by making agriculture more sustainable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Types of solutions</a:t>
            </a:r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Short term vs. long term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Reversal, mitigation, and adaptation</a:t>
            </a:r>
            <a:endParaRPr/>
          </a:p>
        </p:txBody>
      </p:sp>
      <p:pic>
        <p:nvPicPr>
          <p:cNvPr id="262" name="Google Shape;26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726" y="1894749"/>
            <a:ext cx="6857274" cy="49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570" y="3657600"/>
            <a:ext cx="5421318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Drawdown’s Solutions</a:t>
            </a:r>
            <a:endParaRPr/>
          </a:p>
        </p:txBody>
      </p:sp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188" y="1224325"/>
            <a:ext cx="7961074" cy="563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 txBox="1">
            <a:spLocks noGrp="1"/>
          </p:cNvSpPr>
          <p:nvPr>
            <p:ph type="body" idx="1"/>
          </p:nvPr>
        </p:nvSpPr>
        <p:spPr>
          <a:xfrm>
            <a:off x="10444925" y="6366900"/>
            <a:ext cx="17472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 dirty="0" err="1"/>
              <a:t>drawdown.org</a:t>
            </a:r>
            <a:endParaRPr sz="1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5A56B-5DD9-2F42-95F7-1FC2F039F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88" y="1224325"/>
            <a:ext cx="9047493" cy="6858000"/>
          </a:xfrm>
          <a:prstGeom prst="rect">
            <a:avLst/>
          </a:prstGeom>
        </p:spPr>
      </p:pic>
      <p:sp>
        <p:nvSpPr>
          <p:cNvPr id="7" name="Google Shape;270;p36">
            <a:extLst>
              <a:ext uri="{FF2B5EF4-FFF2-40B4-BE49-F238E27FC236}">
                <a16:creationId xmlns:a16="http://schemas.microsoft.com/office/drawing/2014/main" id="{9AB3EBF6-ACCC-3143-A4F0-B667D0213ABC}"/>
              </a:ext>
            </a:extLst>
          </p:cNvPr>
          <p:cNvSpPr txBox="1">
            <a:spLocks/>
          </p:cNvSpPr>
          <p:nvPr/>
        </p:nvSpPr>
        <p:spPr>
          <a:xfrm>
            <a:off x="10360535" y="5471550"/>
            <a:ext cx="17472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en-US" sz="1300" dirty="0"/>
              <a:t>Drawdown book was published in 2017</a:t>
            </a:r>
          </a:p>
        </p:txBody>
      </p:sp>
      <p:sp>
        <p:nvSpPr>
          <p:cNvPr id="8" name="Google Shape;277;p37">
            <a:extLst>
              <a:ext uri="{FF2B5EF4-FFF2-40B4-BE49-F238E27FC236}">
                <a16:creationId xmlns:a16="http://schemas.microsoft.com/office/drawing/2014/main" id="{8FB0E168-E8A2-FA4F-812B-701C9A4637F9}"/>
              </a:ext>
            </a:extLst>
          </p:cNvPr>
          <p:cNvSpPr/>
          <p:nvPr/>
        </p:nvSpPr>
        <p:spPr>
          <a:xfrm>
            <a:off x="278561" y="2129727"/>
            <a:ext cx="978740" cy="4154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77;p37">
            <a:extLst>
              <a:ext uri="{FF2B5EF4-FFF2-40B4-BE49-F238E27FC236}">
                <a16:creationId xmlns:a16="http://schemas.microsoft.com/office/drawing/2014/main" id="{DA023310-7480-DB4B-8454-C5E107F72E79}"/>
              </a:ext>
            </a:extLst>
          </p:cNvPr>
          <p:cNvSpPr/>
          <p:nvPr/>
        </p:nvSpPr>
        <p:spPr>
          <a:xfrm>
            <a:off x="280468" y="2534140"/>
            <a:ext cx="978740" cy="4154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7;p37">
            <a:extLst>
              <a:ext uri="{FF2B5EF4-FFF2-40B4-BE49-F238E27FC236}">
                <a16:creationId xmlns:a16="http://schemas.microsoft.com/office/drawing/2014/main" id="{889376EC-86EA-D548-AD95-A02154C905F6}"/>
              </a:ext>
            </a:extLst>
          </p:cNvPr>
          <p:cNvSpPr/>
          <p:nvPr/>
        </p:nvSpPr>
        <p:spPr>
          <a:xfrm>
            <a:off x="281259" y="3200272"/>
            <a:ext cx="978740" cy="4154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7;p37">
            <a:extLst>
              <a:ext uri="{FF2B5EF4-FFF2-40B4-BE49-F238E27FC236}">
                <a16:creationId xmlns:a16="http://schemas.microsoft.com/office/drawing/2014/main" id="{755CE9A8-A62C-8046-9AAD-F6A314CC9152}"/>
              </a:ext>
            </a:extLst>
          </p:cNvPr>
          <p:cNvSpPr/>
          <p:nvPr/>
        </p:nvSpPr>
        <p:spPr>
          <a:xfrm>
            <a:off x="278561" y="4613638"/>
            <a:ext cx="978740" cy="4154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7A16-652B-F541-8F2E-1F3E89CC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of Energy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08F08-BA31-DA42-8ED5-83E92E010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Kinetic energy (the energy of movement) = ½*m*v^2</a:t>
            </a:r>
          </a:p>
          <a:p>
            <a:r>
              <a:rPr lang="en-US" dirty="0"/>
              <a:t>Radiant/electromagnetic energy (light)</a:t>
            </a:r>
          </a:p>
          <a:p>
            <a:r>
              <a:rPr lang="en-US" dirty="0"/>
              <a:t>Electric potential energy (electricity)</a:t>
            </a:r>
          </a:p>
          <a:p>
            <a:r>
              <a:rPr lang="en-US" dirty="0"/>
              <a:t>Chemical energy (stored in chemical bonds; released by breaking the bonds)</a:t>
            </a:r>
          </a:p>
          <a:p>
            <a:r>
              <a:rPr lang="en-US" dirty="0"/>
              <a:t>Thermal energy (heat)</a:t>
            </a:r>
          </a:p>
          <a:p>
            <a:r>
              <a:rPr lang="en-US" dirty="0"/>
              <a:t>Gravitational potential energy = </a:t>
            </a:r>
            <a:r>
              <a:rPr lang="en-US" dirty="0" err="1"/>
              <a:t>mgh</a:t>
            </a:r>
            <a:r>
              <a:rPr lang="en-US" dirty="0"/>
              <a:t> </a:t>
            </a:r>
          </a:p>
          <a:p>
            <a:r>
              <a:rPr lang="en-US" dirty="0"/>
              <a:t>Elastic potential energy (e.g. springs)</a:t>
            </a:r>
          </a:p>
          <a:p>
            <a:r>
              <a:rPr lang="en-US" dirty="0"/>
              <a:t>Nuclear energy</a:t>
            </a:r>
          </a:p>
          <a:p>
            <a:r>
              <a:rPr lang="en-US" dirty="0"/>
              <a:t>Sound energy</a:t>
            </a:r>
          </a:p>
          <a:p>
            <a:r>
              <a:rPr lang="en-US" dirty="0"/>
              <a:t>Etc.</a:t>
            </a:r>
          </a:p>
        </p:txBody>
      </p:sp>
      <p:sp>
        <p:nvSpPr>
          <p:cNvPr id="4" name="Google Shape;341;p44">
            <a:extLst>
              <a:ext uri="{FF2B5EF4-FFF2-40B4-BE49-F238E27FC236}">
                <a16:creationId xmlns:a16="http://schemas.microsoft.com/office/drawing/2014/main" id="{55D198A1-B1F3-8640-AD0C-303A169B99E4}"/>
              </a:ext>
            </a:extLst>
          </p:cNvPr>
          <p:cNvSpPr txBox="1"/>
          <p:nvPr/>
        </p:nvSpPr>
        <p:spPr>
          <a:xfrm>
            <a:off x="4894775" y="370950"/>
            <a:ext cx="4229100" cy="1420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rebuchet MS"/>
                <a:ea typeface="Trebuchet MS"/>
                <a:cs typeface="Trebuchet MS"/>
                <a:sym typeface="Trebuchet MS"/>
              </a:rPr>
              <a:t>Energy cannot be created or destroyed, only converted</a:t>
            </a: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834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B8DE2-5E45-2E4F-AB92-C271F281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Turbines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41601-E1B8-B843-BB22-7FA19F2D4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Hi!</a:t>
            </a:r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Hi, I’m Sally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Why I’m teaching this class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How this class will work: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I will talk through stuff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Sometimes I will ask you questions or give you things to think about, and you can</a:t>
            </a:r>
            <a:endParaRPr dirty="0"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Write your answer down on a sheet of paper</a:t>
            </a:r>
            <a:endParaRPr dirty="0"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Write your answer in the chat</a:t>
            </a:r>
            <a:endParaRPr dirty="0"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Raise your hand using Zoom’s “raise hand” feature and I’ll call on you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At the end, we will discuss our thoughts and takeaways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639AD-6AB4-6546-A358-8340009B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534" y="398243"/>
            <a:ext cx="5718002" cy="17435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Wind Power</a:t>
            </a:r>
            <a:endParaRPr/>
          </a:p>
        </p:txBody>
      </p:sp>
      <p:pic>
        <p:nvPicPr>
          <p:cNvPr id="276" name="Google Shape;276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70552" y="1397876"/>
            <a:ext cx="5322000" cy="53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/>
          <p:nvPr/>
        </p:nvSpPr>
        <p:spPr>
          <a:xfrm rot="2137145">
            <a:off x="268169" y="1958942"/>
            <a:ext cx="1399053" cy="5970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7"/>
          <p:cNvSpPr txBox="1"/>
          <p:nvPr/>
        </p:nvSpPr>
        <p:spPr>
          <a:xfrm>
            <a:off x="225200" y="3240025"/>
            <a:ext cx="1485000" cy="16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Kinetic energy (the energy of movement) from wind blowing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½ m v^2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9" name="Google Shape;279;p37"/>
          <p:cNvSpPr/>
          <p:nvPr/>
        </p:nvSpPr>
        <p:spPr>
          <a:xfrm rot="1852896">
            <a:off x="7641691" y="4079582"/>
            <a:ext cx="1399276" cy="5971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7"/>
          <p:cNvSpPr txBox="1"/>
          <p:nvPr/>
        </p:nvSpPr>
        <p:spPr>
          <a:xfrm>
            <a:off x="7492550" y="4993450"/>
            <a:ext cx="25857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Electric potential energy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kWh (kilo Watt hours)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3950150" y="609600"/>
            <a:ext cx="48573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Trebuchet MS"/>
                <a:ea typeface="Trebuchet MS"/>
                <a:cs typeface="Trebuchet MS"/>
                <a:sym typeface="Trebuchet MS"/>
              </a:rPr>
              <a:t>Movement of the wind → electricity</a:t>
            </a:r>
            <a:endParaRPr sz="21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281;p37">
            <a:extLst>
              <a:ext uri="{FF2B5EF4-FFF2-40B4-BE49-F238E27FC236}">
                <a16:creationId xmlns:a16="http://schemas.microsoft.com/office/drawing/2014/main" id="{20C9EE9C-3A91-4B4F-985C-05797854F646}"/>
              </a:ext>
            </a:extLst>
          </p:cNvPr>
          <p:cNvSpPr txBox="1"/>
          <p:nvPr/>
        </p:nvSpPr>
        <p:spPr>
          <a:xfrm>
            <a:off x="8985771" y="887795"/>
            <a:ext cx="3206230" cy="207736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Trebuchet MS"/>
                <a:ea typeface="Trebuchet MS"/>
                <a:cs typeface="Trebuchet MS"/>
                <a:sym typeface="Trebuchet MS"/>
              </a:rPr>
              <a:t>Electric generator: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Trebuchet MS"/>
                <a:ea typeface="Trebuchet MS"/>
                <a:cs typeface="Trebuchet MS"/>
                <a:sym typeface="Trebuchet MS"/>
              </a:rPr>
              <a:t>A wire conductor moving through a magnetic field creates an electric current. (Faraday’s Law of Induction)</a:t>
            </a:r>
            <a:endParaRPr sz="21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294D3-ACA6-7A40-8199-75D2A4C0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141" y="2965163"/>
            <a:ext cx="2789859" cy="1673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5D1EFB29-8DF9-3B47-B2CC-42246A73E99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89852" y="3384119"/>
            <a:ext cx="2584285" cy="574667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/>
      <p:bldP spid="278" grpId="0"/>
      <p:bldP spid="279" grpId="0" animBg="1"/>
      <p:bldP spid="280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Wind turbine extracts power and decreases the velocity of the wind</a:t>
            </a:r>
            <a:endParaRPr/>
          </a:p>
        </p:txBody>
      </p:sp>
      <p:pic>
        <p:nvPicPr>
          <p:cNvPr id="287" name="Google Shape;2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525" y="1802650"/>
            <a:ext cx="6732850" cy="50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/>
          <p:nvPr/>
        </p:nvSpPr>
        <p:spPr>
          <a:xfrm rot="615">
            <a:off x="2248325" y="2576049"/>
            <a:ext cx="1677900" cy="1320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BEB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8"/>
          <p:cNvSpPr txBox="1"/>
          <p:nvPr/>
        </p:nvSpPr>
        <p:spPr>
          <a:xfrm>
            <a:off x="2248325" y="3047500"/>
            <a:ext cx="13875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rebuchet MS"/>
                <a:ea typeface="Trebuchet MS"/>
                <a:cs typeface="Trebuchet MS"/>
                <a:sym typeface="Trebuchet MS"/>
              </a:rPr>
              <a:t>V=8 m/s</a:t>
            </a:r>
            <a:endParaRPr sz="2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90" name="Google Shape;290;p38"/>
          <p:cNvGrpSpPr/>
          <p:nvPr/>
        </p:nvGrpSpPr>
        <p:grpSpPr>
          <a:xfrm>
            <a:off x="7596236" y="2634804"/>
            <a:ext cx="1677900" cy="1203076"/>
            <a:chOff x="2400725" y="2728299"/>
            <a:chExt cx="1677900" cy="1320900"/>
          </a:xfrm>
        </p:grpSpPr>
        <p:sp>
          <p:nvSpPr>
            <p:cNvPr id="291" name="Google Shape;291;p38"/>
            <p:cNvSpPr/>
            <p:nvPr/>
          </p:nvSpPr>
          <p:spPr>
            <a:xfrm rot="615">
              <a:off x="2400725" y="2728449"/>
              <a:ext cx="1677900" cy="1320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8"/>
            <p:cNvSpPr txBox="1"/>
            <p:nvPr/>
          </p:nvSpPr>
          <p:spPr>
            <a:xfrm>
              <a:off x="2400725" y="3199900"/>
              <a:ext cx="1677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>
                  <a:latin typeface="Trebuchet MS"/>
                  <a:ea typeface="Trebuchet MS"/>
                  <a:cs typeface="Trebuchet MS"/>
                  <a:sym typeface="Trebuchet MS"/>
                </a:rPr>
                <a:t>V=5.3* m/s</a:t>
              </a:r>
              <a:endParaRPr sz="23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93" name="Google Shape;293;p38"/>
          <p:cNvSpPr txBox="1"/>
          <p:nvPr/>
        </p:nvSpPr>
        <p:spPr>
          <a:xfrm>
            <a:off x="9911850" y="463950"/>
            <a:ext cx="13875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*assuming turbine is operating at max efficiency, the Betz Limit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4" name="Google Shape;294;p38"/>
          <p:cNvSpPr txBox="1"/>
          <p:nvPr/>
        </p:nvSpPr>
        <p:spPr>
          <a:xfrm>
            <a:off x="2248325" y="4027075"/>
            <a:ext cx="13875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rebuchet MS"/>
                <a:ea typeface="Trebuchet MS"/>
                <a:cs typeface="Trebuchet MS"/>
                <a:sym typeface="Trebuchet MS"/>
              </a:rPr>
              <a:t>½*m*v^2</a:t>
            </a:r>
            <a:endParaRPr sz="2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5" name="Google Shape;295;p38"/>
          <p:cNvSpPr txBox="1"/>
          <p:nvPr/>
        </p:nvSpPr>
        <p:spPr>
          <a:xfrm>
            <a:off x="7886625" y="4141475"/>
            <a:ext cx="13875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rebuchet MS"/>
                <a:ea typeface="Trebuchet MS"/>
                <a:cs typeface="Trebuchet MS"/>
                <a:sym typeface="Trebuchet MS"/>
              </a:rPr>
              <a:t>½*m*v^2</a:t>
            </a:r>
            <a:endParaRPr sz="2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p38"/>
          <p:cNvSpPr/>
          <p:nvPr/>
        </p:nvSpPr>
        <p:spPr>
          <a:xfrm rot="5400000">
            <a:off x="5191805" y="5562523"/>
            <a:ext cx="746272" cy="1051232"/>
          </a:xfrm>
          <a:prstGeom prst="rightArrow">
            <a:avLst>
              <a:gd name="adj1" fmla="val 50000"/>
              <a:gd name="adj2" fmla="val 565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8"/>
          <p:cNvSpPr txBox="1"/>
          <p:nvPr/>
        </p:nvSpPr>
        <p:spPr>
          <a:xfrm>
            <a:off x="5039325" y="6412288"/>
            <a:ext cx="15285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electricity</a:t>
            </a:r>
            <a:endParaRPr sz="1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Circular Arrow 1">
            <a:extLst>
              <a:ext uri="{FF2B5EF4-FFF2-40B4-BE49-F238E27FC236}">
                <a16:creationId xmlns:a16="http://schemas.microsoft.com/office/drawing/2014/main" id="{E65B090B-C8D2-BC42-97CB-BB42AB432AC6}"/>
              </a:ext>
            </a:extLst>
          </p:cNvPr>
          <p:cNvSpPr/>
          <p:nvPr/>
        </p:nvSpPr>
        <p:spPr>
          <a:xfrm rot="17795466">
            <a:off x="4108251" y="2288616"/>
            <a:ext cx="1614786" cy="14043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715004"/>
              <a:gd name="adj5" fmla="val 12500"/>
            </a:avLst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Wind turbines can be huge! Wind blows faster higher up.</a:t>
            </a:r>
            <a:endParaRPr/>
          </a:p>
        </p:txBody>
      </p:sp>
      <p:sp>
        <p:nvSpPr>
          <p:cNvPr id="303" name="Google Shape;303;p3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75" y="1930500"/>
            <a:ext cx="8927928" cy="4816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9"/>
          <p:cNvSpPr txBox="1">
            <a:spLocks noGrp="1"/>
          </p:cNvSpPr>
          <p:nvPr>
            <p:ph type="body" idx="1"/>
          </p:nvPr>
        </p:nvSpPr>
        <p:spPr>
          <a:xfrm>
            <a:off x="10444800" y="6256225"/>
            <a:ext cx="17472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/>
              <a:t>image from drawdown.org</a:t>
            </a:r>
            <a:endParaRPr sz="1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>
            <a:spLocks noGrp="1"/>
          </p:cNvSpPr>
          <p:nvPr>
            <p:ph type="title"/>
          </p:nvPr>
        </p:nvSpPr>
        <p:spPr>
          <a:xfrm>
            <a:off x="659334" y="3039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Higher wind speed = more energy. Where is it consistently fast?</a:t>
            </a:r>
            <a:endParaRPr/>
          </a:p>
        </p:txBody>
      </p:sp>
      <p:pic>
        <p:nvPicPr>
          <p:cNvPr id="311" name="Google Shape;3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800" y="1793125"/>
            <a:ext cx="6955023" cy="506487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0"/>
          <p:cNvSpPr txBox="1">
            <a:spLocks noGrp="1"/>
          </p:cNvSpPr>
          <p:nvPr>
            <p:ph type="body" idx="1"/>
          </p:nvPr>
        </p:nvSpPr>
        <p:spPr>
          <a:xfrm>
            <a:off x="9408350" y="5984500"/>
            <a:ext cx="2783700" cy="87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/>
              <a:t>image from Professor Vijay Modi’s class “Energy Sources and Conversion”</a:t>
            </a:r>
            <a:endParaRPr sz="1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AB1D-6FEA-EA4B-970B-0D1C7E97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F741-3303-FA46-9DE7-94C78DE05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8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500"/>
              <a:t>Solar radiation is converted to electricity</a:t>
            </a:r>
            <a:endParaRPr sz="3500"/>
          </a:p>
        </p:txBody>
      </p:sp>
      <p:sp>
        <p:nvSpPr>
          <p:cNvPr id="318" name="Google Shape;318;p4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19" name="Google Shape;319;p41"/>
          <p:cNvSpPr/>
          <p:nvPr/>
        </p:nvSpPr>
        <p:spPr>
          <a:xfrm>
            <a:off x="9694550" y="187575"/>
            <a:ext cx="2310000" cy="18519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1"/>
          <p:cNvSpPr txBox="1"/>
          <p:nvPr/>
        </p:nvSpPr>
        <p:spPr>
          <a:xfrm>
            <a:off x="10111400" y="477450"/>
            <a:ext cx="1476300" cy="10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What would need to happen for solar power to be more widespread?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1" name="Google Shape;3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89" y="1421850"/>
            <a:ext cx="9658136" cy="543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1BA8-E994-DA47-B6AF-8892281B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151"/>
            <a:ext cx="8596668" cy="1320800"/>
          </a:xfrm>
        </p:spPr>
        <p:txBody>
          <a:bodyPr/>
          <a:lstStyle/>
          <a:p>
            <a:r>
              <a:rPr lang="en-US" dirty="0"/>
              <a:t>Semiconductors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9CAC-382F-D442-B130-22E71FF22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5869F-5336-6C44-B8A3-1C6479AF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31" y="640677"/>
            <a:ext cx="9066273" cy="62173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C6011B8-8CF5-9D4D-9331-F0EFFF3FD46F}"/>
              </a:ext>
            </a:extLst>
          </p:cNvPr>
          <p:cNvSpPr/>
          <p:nvPr/>
        </p:nvSpPr>
        <p:spPr>
          <a:xfrm>
            <a:off x="6820524" y="2653259"/>
            <a:ext cx="554636" cy="554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11CF11B-0E44-D042-933E-1B265F33C203}"/>
              </a:ext>
            </a:extLst>
          </p:cNvPr>
          <p:cNvSpPr/>
          <p:nvPr/>
        </p:nvSpPr>
        <p:spPr>
          <a:xfrm rot="5400000">
            <a:off x="6854251" y="1359482"/>
            <a:ext cx="487181" cy="4047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93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39CD-AD2B-B444-BC65-58E6430D1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a solar panel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4669F-7656-CA4E-9206-2F176D5D4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83989-C76D-BD43-801D-183A8A95A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86" y="1515590"/>
            <a:ext cx="7884172" cy="534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0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array of solar panels in a field</a:t>
            </a:r>
            <a:endParaRPr/>
          </a:p>
        </p:txBody>
      </p:sp>
      <p:pic>
        <p:nvPicPr>
          <p:cNvPr id="327" name="Google Shape;3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25" y="1579550"/>
            <a:ext cx="7782300" cy="51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12B-266D-A140-B9BF-B8175FA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4" y="609600"/>
            <a:ext cx="7277946" cy="1320800"/>
          </a:xfrm>
        </p:spPr>
        <p:txBody>
          <a:bodyPr/>
          <a:lstStyle/>
          <a:p>
            <a:r>
              <a:rPr lang="en-US" dirty="0"/>
              <a:t>Obstacles that have been dealt with: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C685D-A1C9-6648-A9A0-E6FBD524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2815215" cy="3880773"/>
          </a:xfrm>
        </p:spPr>
        <p:txBody>
          <a:bodyPr/>
          <a:lstStyle/>
          <a:p>
            <a:r>
              <a:rPr lang="en-US" dirty="0"/>
              <a:t>Cost </a:t>
            </a:r>
          </a:p>
          <a:p>
            <a:pPr lvl="1"/>
            <a:r>
              <a:rPr lang="en-US" dirty="0"/>
              <a:t>Falling prices</a:t>
            </a:r>
          </a:p>
          <a:p>
            <a:pPr lvl="1"/>
            <a:r>
              <a:rPr lang="en-US" dirty="0"/>
              <a:t>Tax credits</a:t>
            </a:r>
          </a:p>
          <a:p>
            <a:pPr lvl="1"/>
            <a:r>
              <a:rPr lang="en-US" dirty="0"/>
              <a:t>Community solar!!!</a:t>
            </a:r>
          </a:p>
          <a:p>
            <a:r>
              <a:rPr lang="en-US" dirty="0"/>
              <a:t>Space, installations</a:t>
            </a:r>
          </a:p>
          <a:p>
            <a:pPr lvl="1"/>
            <a:r>
              <a:rPr lang="en-US" dirty="0"/>
              <a:t>Fields, schools, churches, government buildings, along highways</a:t>
            </a:r>
          </a:p>
          <a:p>
            <a:r>
              <a:rPr lang="en-US" dirty="0"/>
              <a:t>Efficiency </a:t>
            </a:r>
          </a:p>
          <a:p>
            <a:pPr lvl="1"/>
            <a:r>
              <a:rPr lang="en-US" dirty="0"/>
              <a:t>Nowadays, ~30%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CCCDFA-ED06-E740-8611-42F5A883E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450" y="1379702"/>
            <a:ext cx="5303526" cy="4211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F6F17D-6E31-FD44-AC2C-7BEFABE6D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763" y="0"/>
            <a:ext cx="5003355" cy="3972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2EBD3-BE8A-A34B-B0D2-BAA254B1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672" y="3448594"/>
            <a:ext cx="4411820" cy="3409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9ACE76-50B4-684A-BEA6-F42B7565A0B7}"/>
              </a:ext>
            </a:extLst>
          </p:cNvPr>
          <p:cNvSpPr txBox="1"/>
          <p:nvPr/>
        </p:nvSpPr>
        <p:spPr>
          <a:xfrm>
            <a:off x="4309241" y="5717628"/>
            <a:ext cx="3090042" cy="923330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It’s a dialectic: We are making great progress, AND we need to do better. </a:t>
            </a:r>
          </a:p>
        </p:txBody>
      </p:sp>
    </p:spTree>
    <p:extLst>
      <p:ext uri="{BB962C8B-B14F-4D97-AF65-F5344CB8AC3E}">
        <p14:creationId xmlns:p14="http://schemas.microsoft.com/office/powerpoint/2010/main" val="42757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we’re going to talk about today</a:t>
            </a:r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7190" algn="l" rtl="0">
              <a:spcBef>
                <a:spcPts val="100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What is Climate Change and why is it a problem</a:t>
            </a:r>
            <a:endParaRPr sz="2700" dirty="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The underlying problems</a:t>
            </a:r>
            <a:endParaRPr sz="2700" dirty="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Types of solutions &amp; Project Drawdown</a:t>
            </a:r>
            <a:endParaRPr sz="2700" dirty="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Wind power</a:t>
            </a:r>
            <a:endParaRPr sz="2700" dirty="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Solar power (photovoltaic) </a:t>
            </a:r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Advances in energy storage</a:t>
            </a:r>
            <a:endParaRPr sz="2700" dirty="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Agriculture/food/diet</a:t>
            </a:r>
            <a:endParaRPr sz="2700" dirty="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Other solutions, why aren’t we doing more, hope</a:t>
            </a:r>
            <a:endParaRPr sz="2700" dirty="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AutoNum type="arabicPeriod"/>
            </a:pPr>
            <a:r>
              <a:rPr lang="en-US" sz="2700" dirty="0"/>
              <a:t>Reflection</a:t>
            </a:r>
            <a:endParaRPr sz="27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Solar and Wind Energy are both variable, but they can balance each other out. </a:t>
            </a:r>
            <a:endParaRPr/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612" y="1814350"/>
            <a:ext cx="6532227" cy="490982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3"/>
          <p:cNvSpPr txBox="1">
            <a:spLocks noGrp="1"/>
          </p:cNvSpPr>
          <p:nvPr>
            <p:ph type="body" idx="1"/>
          </p:nvPr>
        </p:nvSpPr>
        <p:spPr>
          <a:xfrm>
            <a:off x="9408350" y="5984500"/>
            <a:ext cx="2783700" cy="87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 dirty="0"/>
              <a:t>image from Professor Vijay Modi’s class “Energy Sources and Conversion”</a:t>
            </a:r>
            <a:endParaRPr sz="1300" dirty="0"/>
          </a:p>
        </p:txBody>
      </p:sp>
      <p:sp>
        <p:nvSpPr>
          <p:cNvPr id="5" name="Google Shape;334;p43">
            <a:extLst>
              <a:ext uri="{FF2B5EF4-FFF2-40B4-BE49-F238E27FC236}">
                <a16:creationId xmlns:a16="http://schemas.microsoft.com/office/drawing/2014/main" id="{F9B404F3-A03D-5747-926E-0DA29632DC3A}"/>
              </a:ext>
            </a:extLst>
          </p:cNvPr>
          <p:cNvSpPr txBox="1">
            <a:spLocks/>
          </p:cNvSpPr>
          <p:nvPr/>
        </p:nvSpPr>
        <p:spPr>
          <a:xfrm>
            <a:off x="7253865" y="6130274"/>
            <a:ext cx="1571229" cy="90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en-US" sz="1100" dirty="0"/>
              <a:t>(note that these graphs are not on the same y-axis scale)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Efficiencies?</a:t>
            </a:r>
            <a:endParaRPr/>
          </a:p>
        </p:txBody>
      </p:sp>
      <p:sp>
        <p:nvSpPr>
          <p:cNvPr id="340" name="Google Shape;340;p44"/>
          <p:cNvSpPr txBox="1">
            <a:spLocks noGrp="1"/>
          </p:cNvSpPr>
          <p:nvPr>
            <p:ph type="body" idx="1"/>
          </p:nvPr>
        </p:nvSpPr>
        <p:spPr>
          <a:xfrm>
            <a:off x="677324" y="2160600"/>
            <a:ext cx="8446551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2740" algn="l" rtl="0">
              <a:spcBef>
                <a:spcPts val="100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Solar power: Depends on material, wiring, reflection, etc. </a:t>
            </a:r>
            <a:endParaRPr sz="2000" dirty="0"/>
          </a:p>
          <a:p>
            <a:pPr marL="914400" lvl="1" indent="-332740" algn="l" rtl="0">
              <a:spcBef>
                <a:spcPts val="0"/>
              </a:spcBef>
              <a:spcAft>
                <a:spcPts val="0"/>
              </a:spcAft>
              <a:buSzPts val="1640"/>
              <a:buChar char="►"/>
            </a:pPr>
            <a:r>
              <a:rPr lang="en-US" sz="1800" dirty="0"/>
              <a:t>In practice: 20% [Source 1]	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32740" algn="l" rtl="0">
              <a:spcBef>
                <a:spcPts val="100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Wind power: The Betz Limit: </a:t>
            </a:r>
            <a:r>
              <a:rPr lang="en-US" sz="2000" dirty="0" err="1"/>
              <a:t>Cp</a:t>
            </a:r>
            <a:r>
              <a:rPr lang="en-US" sz="2000" dirty="0"/>
              <a:t> (power coefficient) = 16/27 = 59% </a:t>
            </a:r>
            <a:endParaRPr sz="2000" dirty="0"/>
          </a:p>
          <a:p>
            <a:pPr marL="914400" lvl="1" indent="-332740" algn="l" rtl="0">
              <a:spcBef>
                <a:spcPts val="0"/>
              </a:spcBef>
              <a:spcAft>
                <a:spcPts val="0"/>
              </a:spcAft>
              <a:buSzPts val="1640"/>
              <a:buChar char="►"/>
            </a:pPr>
            <a:r>
              <a:rPr lang="en-US" sz="1800" dirty="0"/>
              <a:t>In practice: 42% [Source 2]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32740" algn="l" rtl="0">
              <a:spcBef>
                <a:spcPts val="100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Gas-fired steam turbine power plants: Carnot Limit: ~51%</a:t>
            </a:r>
            <a:endParaRPr sz="2000" dirty="0"/>
          </a:p>
          <a:p>
            <a:pPr marL="914400" lvl="1" indent="-332740" algn="l" rtl="0">
              <a:spcBef>
                <a:spcPts val="0"/>
              </a:spcBef>
              <a:spcAft>
                <a:spcPts val="0"/>
              </a:spcAft>
              <a:buSzPts val="1640"/>
              <a:buChar char="►"/>
            </a:pPr>
            <a:r>
              <a:rPr lang="en-US" sz="1800" dirty="0"/>
              <a:t>In practice: 40% [Source 3]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32740" algn="l" rtl="0">
              <a:spcBef>
                <a:spcPts val="100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Car engines: Carnot Limit: 37%. </a:t>
            </a:r>
            <a:endParaRPr sz="2000" dirty="0"/>
          </a:p>
          <a:p>
            <a:pPr marL="914400" lvl="1" indent="-332740" algn="l" rtl="0">
              <a:spcBef>
                <a:spcPts val="0"/>
              </a:spcBef>
              <a:spcAft>
                <a:spcPts val="0"/>
              </a:spcAft>
              <a:buSzPts val="1640"/>
              <a:buChar char="►"/>
            </a:pPr>
            <a:r>
              <a:rPr lang="en-US" sz="1800" dirty="0"/>
              <a:t>In practice: 20% [Source 3]</a:t>
            </a:r>
            <a:endParaRPr sz="1800" dirty="0"/>
          </a:p>
        </p:txBody>
      </p:sp>
      <p:sp>
        <p:nvSpPr>
          <p:cNvPr id="341" name="Google Shape;341;p44"/>
          <p:cNvSpPr txBox="1"/>
          <p:nvPr/>
        </p:nvSpPr>
        <p:spPr>
          <a:xfrm>
            <a:off x="4894775" y="370950"/>
            <a:ext cx="4229100" cy="1420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Trebuchet MS"/>
                <a:ea typeface="Trebuchet MS"/>
                <a:cs typeface="Trebuchet MS"/>
                <a:sym typeface="Trebuchet MS"/>
              </a:rPr>
              <a:t>Efficiencies can increase over time as technology improves, but are ultimately limited by fundamental properties of nature/physics</a:t>
            </a:r>
            <a:endParaRPr sz="1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2" name="Google Shape;342;p44"/>
          <p:cNvSpPr/>
          <p:nvPr/>
        </p:nvSpPr>
        <p:spPr>
          <a:xfrm>
            <a:off x="8932434" y="3338413"/>
            <a:ext cx="683400" cy="3201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4"/>
          <p:cNvSpPr txBox="1"/>
          <p:nvPr/>
        </p:nvSpPr>
        <p:spPr>
          <a:xfrm>
            <a:off x="9710671" y="3086384"/>
            <a:ext cx="2391177" cy="37050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latin typeface="Trebuchet MS"/>
                <a:ea typeface="Trebuchet MS"/>
                <a:cs typeface="Trebuchet MS"/>
                <a:sym typeface="Trebuchet MS"/>
              </a:rPr>
              <a:t>These all use moving air to drive a turbine that turns a generator and creates electricity. Steam, or thermal, power plants burn something to create steam that turns the turbine. Wind turbines use wind we already have.</a:t>
            </a:r>
            <a:endParaRPr sz="19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>
            <a:spLocks noGrp="1"/>
          </p:cNvSpPr>
          <p:nvPr>
            <p:ph type="ctrTitle"/>
          </p:nvPr>
        </p:nvSpPr>
        <p:spPr>
          <a:xfrm>
            <a:off x="1453125" y="625775"/>
            <a:ext cx="7767000" cy="4963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Solar and wind energy, (combined with some energy storage (e.g. batteries) and an electrical grid) can meet the need for increased energy/electricity demand.</a:t>
            </a:r>
            <a:endParaRPr sz="43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6E4D-A8ED-AA4B-AC41-EB2C1415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reason for hope: advances in energy storage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682F2-D008-9240-A982-13ED9E83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717" y="2384734"/>
            <a:ext cx="5493283" cy="2711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ED62C-7FA2-444B-BED4-A8A2F6C4F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40" y="1740263"/>
            <a:ext cx="6754809" cy="4167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7A223-3C2C-ED4B-BCA6-3FABBD4EE00E}"/>
              </a:ext>
            </a:extLst>
          </p:cNvPr>
          <p:cNvSpPr txBox="1"/>
          <p:nvPr/>
        </p:nvSpPr>
        <p:spPr>
          <a:xfrm>
            <a:off x="211440" y="5887473"/>
            <a:ext cx="6659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Article from 2018 demonstrating storing energy as gravitational potential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D8305-349B-A946-8CCA-EC7DF3DE3E7A}"/>
              </a:ext>
            </a:extLst>
          </p:cNvPr>
          <p:cNvSpPr txBox="1"/>
          <p:nvPr/>
        </p:nvSpPr>
        <p:spPr>
          <a:xfrm>
            <a:off x="7489371" y="5106993"/>
            <a:ext cx="4702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Article from Oct. 2021 – they’re making it happen!!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22C2A-9EDE-2F45-9C27-35892D5FA220}"/>
              </a:ext>
            </a:extLst>
          </p:cNvPr>
          <p:cNvSpPr txBox="1"/>
          <p:nvPr/>
        </p:nvSpPr>
        <p:spPr>
          <a:xfrm>
            <a:off x="7660739" y="5718196"/>
            <a:ext cx="3226525" cy="954107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Using cranes and blocks to store energy when there’s excess; lowering blocks to turn a generator when there is a lack</a:t>
            </a:r>
          </a:p>
        </p:txBody>
      </p:sp>
    </p:spTree>
    <p:extLst>
      <p:ext uri="{BB962C8B-B14F-4D97-AF65-F5344CB8AC3E}">
        <p14:creationId xmlns:p14="http://schemas.microsoft.com/office/powerpoint/2010/main" val="20777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6E4D-A8ED-AA4B-AC41-EB2C1415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reason for hope: advances in energy storage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C967B-B8A4-9642-B404-DE6034FB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930400"/>
            <a:ext cx="6304024" cy="492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BA9C8-F51F-734D-93AF-75B3E5633E70}"/>
              </a:ext>
            </a:extLst>
          </p:cNvPr>
          <p:cNvSpPr txBox="1"/>
          <p:nvPr/>
        </p:nvSpPr>
        <p:spPr>
          <a:xfrm>
            <a:off x="7607759" y="1837426"/>
            <a:ext cx="4044310" cy="3785652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Use excess renewable energy to transform abundant low-energy molecules like H2O and CO2 to hydrogen gas, formic acid, methane, and methanol.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These are sources for industrial feedstocks and fuels. </a:t>
            </a:r>
          </a:p>
          <a:p>
            <a:endParaRPr lang="en-US" sz="1600" dirty="0">
              <a:sym typeface="Wingdings" pitchFamily="2" charset="2"/>
            </a:endParaRPr>
          </a:p>
          <a:p>
            <a:r>
              <a:rPr lang="en-US" sz="1600" dirty="0">
                <a:sym typeface="Wingdings" pitchFamily="2" charset="2"/>
              </a:rPr>
              <a:t>Electrolysis: </a:t>
            </a:r>
          </a:p>
          <a:p>
            <a:r>
              <a:rPr lang="en-US" sz="1600" dirty="0">
                <a:sym typeface="Wingdings" pitchFamily="2" charset="2"/>
              </a:rPr>
              <a:t> Splitting water (H2O) into H2 and O2 using renewable energy</a:t>
            </a:r>
          </a:p>
          <a:p>
            <a:endParaRPr lang="en-US" sz="1600" dirty="0">
              <a:sym typeface="Wingdings" pitchFamily="2" charset="2"/>
            </a:endParaRPr>
          </a:p>
          <a:p>
            <a:r>
              <a:rPr lang="en-US" sz="1600" dirty="0">
                <a:sym typeface="Wingdings" pitchFamily="2" charset="2"/>
              </a:rPr>
              <a:t>Biological processes: </a:t>
            </a:r>
          </a:p>
          <a:p>
            <a:r>
              <a:rPr lang="en-US" sz="1600" dirty="0">
                <a:sym typeface="Wingdings" pitchFamily="2" charset="2"/>
              </a:rPr>
              <a:t> Microorganisms can transform hydrogen gas and carbon into methane, which is natural gas!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557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0BD7-614E-F942-8A64-F5A25E7C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9333"/>
            <a:ext cx="8596668" cy="1320800"/>
          </a:xfrm>
        </p:spPr>
        <p:txBody>
          <a:bodyPr/>
          <a:lstStyle/>
          <a:p>
            <a:r>
              <a:rPr lang="en-US" dirty="0"/>
              <a:t>Relatedly, one thing you can do with that hydrogen: make Green Steel!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190FA-D20B-F241-AE5C-0930EA768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6A0D1-2784-314D-85F3-28D52B074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48"/>
          <a:stretch/>
        </p:blipFill>
        <p:spPr>
          <a:xfrm>
            <a:off x="506980" y="1818921"/>
            <a:ext cx="4468688" cy="5039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A5B01-CC42-B04F-AE4D-94003DF77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543" y="2259874"/>
            <a:ext cx="5098912" cy="4598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41A354-071A-A04C-B92E-A14FCD1C79D6}"/>
              </a:ext>
            </a:extLst>
          </p:cNvPr>
          <p:cNvSpPr txBox="1"/>
          <p:nvPr/>
        </p:nvSpPr>
        <p:spPr>
          <a:xfrm>
            <a:off x="10029084" y="454392"/>
            <a:ext cx="1750423" cy="1631216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that H2 to make steel without coal!! It’s been done!! </a:t>
            </a:r>
            <a:r>
              <a:rPr lang="en-US" sz="2000" dirty="0">
                <a:sym typeface="Wingdings" pitchFamily="2" charset="2"/>
              </a:rPr>
              <a:t> </a:t>
            </a:r>
            <a:endParaRPr lang="en-US" sz="2000" dirty="0"/>
          </a:p>
        </p:txBody>
      </p:sp>
      <p:sp>
        <p:nvSpPr>
          <p:cNvPr id="9" name="Google Shape;356;p46">
            <a:extLst>
              <a:ext uri="{FF2B5EF4-FFF2-40B4-BE49-F238E27FC236}">
                <a16:creationId xmlns:a16="http://schemas.microsoft.com/office/drawing/2014/main" id="{CF8F5946-CD27-A245-B16B-252A1CC97258}"/>
              </a:ext>
            </a:extLst>
          </p:cNvPr>
          <p:cNvSpPr/>
          <p:nvPr/>
        </p:nvSpPr>
        <p:spPr>
          <a:xfrm rot="10800000">
            <a:off x="9704500" y="2979724"/>
            <a:ext cx="1708256" cy="68340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0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7CDF-74A7-144D-8BB3-30ED86DF1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Agriculture, food, and diet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C05C2-CF87-0542-97B1-0CC353776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35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Agriculture/food -- reducing meat and dairy consumption reduces GHG footprint</a:t>
            </a:r>
            <a:endParaRPr/>
          </a:p>
        </p:txBody>
      </p:sp>
      <p:pic>
        <p:nvPicPr>
          <p:cNvPr id="354" name="Google Shape;354;p46"/>
          <p:cNvPicPr preferRelativeResize="0"/>
          <p:nvPr/>
        </p:nvPicPr>
        <p:blipFill rotWithShape="1">
          <a:blip r:embed="rId3">
            <a:alphaModFix/>
          </a:blip>
          <a:srcRect l="50492" t="10250" b="13761"/>
          <a:stretch/>
        </p:blipFill>
        <p:spPr>
          <a:xfrm>
            <a:off x="3005950" y="1930500"/>
            <a:ext cx="4111350" cy="401765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5" name="Google Shape;355;p46"/>
          <p:cNvPicPr preferRelativeResize="0"/>
          <p:nvPr/>
        </p:nvPicPr>
        <p:blipFill rotWithShape="1">
          <a:blip r:embed="rId3">
            <a:alphaModFix/>
          </a:blip>
          <a:srcRect t="86239"/>
          <a:stretch/>
        </p:blipFill>
        <p:spPr>
          <a:xfrm>
            <a:off x="493800" y="6041400"/>
            <a:ext cx="8780326" cy="769199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6" name="Google Shape;356;p46"/>
          <p:cNvSpPr/>
          <p:nvPr/>
        </p:nvSpPr>
        <p:spPr>
          <a:xfrm rot="7184618">
            <a:off x="5811769" y="4312136"/>
            <a:ext cx="1708256" cy="68340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6"/>
          <p:cNvSpPr txBox="1"/>
          <p:nvPr/>
        </p:nvSpPr>
        <p:spPr>
          <a:xfrm>
            <a:off x="7276250" y="4153150"/>
            <a:ext cx="2103900" cy="1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latin typeface="Trebuchet MS"/>
                <a:ea typeface="Trebuchet MS"/>
                <a:cs typeface="Trebuchet MS"/>
                <a:sym typeface="Trebuchet MS"/>
              </a:rPr>
              <a:t>any</a:t>
            </a: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 reduction in meat and dairy consumption has an impact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8" name="Google Shape;358;p46"/>
          <p:cNvSpPr txBox="1">
            <a:spLocks noGrp="1"/>
          </p:cNvSpPr>
          <p:nvPr>
            <p:ph type="title"/>
          </p:nvPr>
        </p:nvSpPr>
        <p:spPr>
          <a:xfrm>
            <a:off x="9001500" y="962600"/>
            <a:ext cx="3190500" cy="2962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Globally, food production — and the production of meat in particular — accounts for ¼ of the world’s GHG emissions and takes up ½ of the planet’s habitable surface. [source: carbonbrief] So eating less meat can lead to big savings on emissions.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Why does meat have such a large footprint?</a:t>
            </a:r>
            <a:endParaRPr sz="3500"/>
          </a:p>
        </p:txBody>
      </p:sp>
      <p:sp>
        <p:nvSpPr>
          <p:cNvPr id="364" name="Google Shape;364;p47"/>
          <p:cNvSpPr txBox="1">
            <a:spLocks noGrp="1"/>
          </p:cNvSpPr>
          <p:nvPr>
            <p:ph type="body" idx="1"/>
          </p:nvPr>
        </p:nvSpPr>
        <p:spPr>
          <a:xfrm>
            <a:off x="517200" y="1986425"/>
            <a:ext cx="8604000" cy="469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Nutrient needs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/>
              <a:t>Takes a lot of lbs of feed to make 1 lb of meat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Water use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/>
              <a:t>Nearly ½ water used in US goes to raising animals for food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Land use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/>
              <a:t>30 % of Earth’s land is dedicated to raising animals for food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/>
              <a:t>Meat, aquaculture, eggs and dairy use about 83 percent of the world's farmland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Acidification/eutrophication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/>
              <a:t>More frequent harmful algal blooms (HABs) are caused by excessive levels of phosphorus from fertilizer and manure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025" y="1078775"/>
            <a:ext cx="6458875" cy="57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8"/>
          <p:cNvSpPr txBox="1">
            <a:spLocks noGrp="1"/>
          </p:cNvSpPr>
          <p:nvPr>
            <p:ph type="title" idx="4294967295"/>
          </p:nvPr>
        </p:nvSpPr>
        <p:spPr>
          <a:xfrm>
            <a:off x="337250" y="250800"/>
            <a:ext cx="11157600" cy="91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CO2 Emissions from various protein sources</a:t>
            </a:r>
            <a:endParaRPr/>
          </a:p>
        </p:txBody>
      </p:sp>
      <p:sp>
        <p:nvSpPr>
          <p:cNvPr id="371" name="Google Shape;371;p48"/>
          <p:cNvSpPr txBox="1"/>
          <p:nvPr/>
        </p:nvSpPr>
        <p:spPr>
          <a:xfrm>
            <a:off x="6422125" y="2882262"/>
            <a:ext cx="2434492" cy="2115693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Trebuchet MS"/>
                <a:ea typeface="Trebuchet MS"/>
                <a:cs typeface="Trebuchet MS"/>
                <a:sym typeface="Trebuchet MS"/>
              </a:rPr>
              <a:t>Even if someone doesn’t give up meat, switching the type of meat, for example from beef to chicken, can have a large impact!</a:t>
            </a:r>
            <a:endParaRPr sz="18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2" name="Google Shape;372;p48"/>
          <p:cNvSpPr txBox="1">
            <a:spLocks noGrp="1"/>
          </p:cNvSpPr>
          <p:nvPr>
            <p:ph type="body" idx="1"/>
          </p:nvPr>
        </p:nvSpPr>
        <p:spPr>
          <a:xfrm>
            <a:off x="9408350" y="5984500"/>
            <a:ext cx="2783700" cy="87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/>
              <a:t>image from interactive.carbonbrief.org</a:t>
            </a:r>
            <a:endParaRPr sz="13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AF554-5193-534C-B45D-F8CE3B2880CD}"/>
              </a:ext>
            </a:extLst>
          </p:cNvPr>
          <p:cNvSpPr txBox="1"/>
          <p:nvPr/>
        </p:nvSpPr>
        <p:spPr>
          <a:xfrm>
            <a:off x="6422125" y="5799555"/>
            <a:ext cx="180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kg CO2eq = 2.3 miles driven in a 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800" cy="1826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Climate Change, and why is it a problem? (Why do we need “solutions”?)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t="366" b="31855"/>
          <a:stretch/>
        </p:blipFill>
        <p:spPr>
          <a:xfrm>
            <a:off x="349125" y="1895450"/>
            <a:ext cx="4968450" cy="37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766" y="3684542"/>
            <a:ext cx="52324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3">
            <a:alphaModFix/>
          </a:blip>
          <a:srcRect t="68974"/>
          <a:stretch/>
        </p:blipFill>
        <p:spPr>
          <a:xfrm>
            <a:off x="5540775" y="1860674"/>
            <a:ext cx="5232400" cy="18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>
            <a:spLocks noGrp="1"/>
          </p:cNvSpPr>
          <p:nvPr>
            <p:ph type="title"/>
          </p:nvPr>
        </p:nvSpPr>
        <p:spPr>
          <a:xfrm>
            <a:off x="537200" y="366600"/>
            <a:ext cx="8244300" cy="91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Putting these numbers in perspective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0"/>
          <p:cNvSpPr txBox="1">
            <a:spLocks noGrp="1"/>
          </p:cNvSpPr>
          <p:nvPr>
            <p:ph type="title"/>
          </p:nvPr>
        </p:nvSpPr>
        <p:spPr>
          <a:xfrm>
            <a:off x="637349" y="591924"/>
            <a:ext cx="14876700" cy="121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Health and Protein</a:t>
            </a:r>
            <a:endParaRPr dirty="0"/>
          </a:p>
        </p:txBody>
      </p:sp>
      <p:sp>
        <p:nvSpPr>
          <p:cNvPr id="386" name="Google Shape;386;p50"/>
          <p:cNvSpPr txBox="1">
            <a:spLocks noGrp="1"/>
          </p:cNvSpPr>
          <p:nvPr>
            <p:ph type="body" idx="1"/>
          </p:nvPr>
        </p:nvSpPr>
        <p:spPr>
          <a:xfrm>
            <a:off x="314000" y="1986425"/>
            <a:ext cx="5048487" cy="467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Non-meat sources of protein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Half-cup of tofu: 10 grams protein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1 cup soymilk: 7 grams protein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1 cup kidney beans: 13.4 grams protein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1 cup cooked quinoa: 18 grams protein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Black beans: 8 g per half cup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1 veggie </a:t>
            </a:r>
            <a:r>
              <a:rPr lang="en-US" dirty="0" err="1"/>
              <a:t>pattie</a:t>
            </a:r>
            <a:r>
              <a:rPr lang="en-US" dirty="0"/>
              <a:t>: 10 grams protein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1 serving of tempeh (100 grams): 18 grams protein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Pumpkin seeds: 10 grams protein per ¼ cup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Edamame: 9 grams per ½ cup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►"/>
            </a:pPr>
            <a:r>
              <a:rPr lang="en-US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Peanut butter: 8 grams per 2 tablespoons </a:t>
            </a:r>
            <a:endParaRPr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►"/>
            </a:pPr>
            <a:r>
              <a:rPr lang="en-US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Cottage cheese: 12 g per half cup</a:t>
            </a:r>
            <a:endParaRPr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►"/>
            </a:pPr>
            <a:r>
              <a:rPr lang="en-US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Greek yogurt: 20 g per 7 oz</a:t>
            </a:r>
            <a:endParaRPr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►"/>
            </a:pPr>
            <a:r>
              <a:rPr lang="en-US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Lentils: 9 g per half cup</a:t>
            </a:r>
            <a:endParaRPr dirty="0">
              <a:solidFill>
                <a:srgbClr val="3F3F3F"/>
              </a:solidFill>
            </a:endParaRPr>
          </a:p>
        </p:txBody>
      </p:sp>
      <p:sp>
        <p:nvSpPr>
          <p:cNvPr id="387" name="Google Shape;387;p50"/>
          <p:cNvSpPr txBox="1">
            <a:spLocks noGrp="1"/>
          </p:cNvSpPr>
          <p:nvPr>
            <p:ph type="body" idx="1"/>
          </p:nvPr>
        </p:nvSpPr>
        <p:spPr>
          <a:xfrm>
            <a:off x="6061350" y="981200"/>
            <a:ext cx="5821800" cy="5876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►"/>
            </a:pPr>
            <a:r>
              <a:rPr lang="en-US" sz="2000" dirty="0"/>
              <a:t>How much protein does a person need?</a:t>
            </a:r>
            <a:endParaRPr sz="2000" dirty="0"/>
          </a:p>
          <a:p>
            <a:pPr marL="914400" lvl="1" indent="-3225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80"/>
              <a:buChar char="►"/>
            </a:pPr>
            <a:r>
              <a:rPr lang="en-US" sz="1800" dirty="0"/>
              <a:t>Varies with health conditions, activity level, and weight. </a:t>
            </a:r>
            <a:endParaRPr sz="1800" dirty="0"/>
          </a:p>
          <a:p>
            <a:pPr marL="914400" lvl="1" indent="-3225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80"/>
              <a:buChar char="►"/>
            </a:pPr>
            <a:r>
              <a:rPr lang="en-US" sz="1800" dirty="0"/>
              <a:t>If someone is sick, exercising a lot, or trying to gain muscle, they need more protein. </a:t>
            </a:r>
            <a:endParaRPr sz="1800" dirty="0"/>
          </a:p>
          <a:p>
            <a:pPr marL="457200" lvl="0" indent="-3327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If sedentary: approx. 40-60 grams protein/day [source: Healthline]</a:t>
            </a:r>
            <a:endParaRPr sz="2000" dirty="0"/>
          </a:p>
          <a:p>
            <a:pPr marL="457200" lvl="0" indent="-3327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For example: </a:t>
            </a:r>
            <a:endParaRPr sz="2000" dirty="0"/>
          </a:p>
          <a:p>
            <a:pPr marL="914400" lvl="1" indent="-3225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80"/>
              <a:buChar char="►"/>
            </a:pPr>
            <a:r>
              <a:rPr lang="en-US" sz="1800" dirty="0"/>
              <a:t>Breakfast: Greek yogurt (20 g protein) (+fruit, vegetables, starch)</a:t>
            </a:r>
            <a:endParaRPr sz="1800" dirty="0"/>
          </a:p>
          <a:p>
            <a:pPr marL="914400" lvl="1" indent="-3225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80"/>
              <a:buChar char="►"/>
            </a:pPr>
            <a:r>
              <a:rPr lang="en-US" sz="1800" dirty="0"/>
              <a:t>Lunch: Peanut butter and jelly sandwich (8 g for PB)</a:t>
            </a:r>
            <a:endParaRPr sz="1800" dirty="0"/>
          </a:p>
          <a:p>
            <a:pPr marL="914400" lvl="1" indent="-3225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80"/>
              <a:buChar char="►"/>
            </a:pPr>
            <a:r>
              <a:rPr lang="en-US" sz="1800" dirty="0"/>
              <a:t>Dinner: Kidney beans and quinoa (13 +18 = 31 g) (+fruit, vegetables)</a:t>
            </a:r>
            <a:endParaRPr sz="1800" dirty="0"/>
          </a:p>
          <a:p>
            <a:pPr marL="914400" lvl="1" indent="-3225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80"/>
              <a:buChar char="►"/>
            </a:pPr>
            <a:r>
              <a:rPr lang="en-US" sz="1800" dirty="0"/>
              <a:t>Total: 59 g protein </a:t>
            </a:r>
            <a:endParaRPr sz="1800" dirty="0"/>
          </a:p>
          <a:p>
            <a:pPr marL="914400" lvl="1" indent="-3225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80"/>
              <a:buChar char="►"/>
            </a:pPr>
            <a:r>
              <a:rPr lang="en-US" sz="1800" dirty="0"/>
              <a:t>Could get even more protein with larger servings; soy milk; putting nuts in the yogurt; etc.</a:t>
            </a: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3F5117-4E1D-5D4F-9624-A5C720B49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394" y="1368607"/>
            <a:ext cx="1664185" cy="1664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3BFF9-E309-A243-BF61-D4CC44ED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01" y="3684923"/>
            <a:ext cx="1409592" cy="1409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70194-0BF6-3344-ABD3-D2824A338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85" b="16381"/>
          <a:stretch/>
        </p:blipFill>
        <p:spPr>
          <a:xfrm>
            <a:off x="5208726" y="5261448"/>
            <a:ext cx="1347045" cy="1484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55B2C-3E29-7249-ADA9-E3D8192A7DCF}"/>
              </a:ext>
            </a:extLst>
          </p:cNvPr>
          <p:cNvSpPr txBox="1"/>
          <p:nvPr/>
        </p:nvSpPr>
        <p:spPr>
          <a:xfrm>
            <a:off x="7646504" y="67535"/>
            <a:ext cx="3578087" cy="738664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Peanut butter, eggs, edamame, Greek yogurt, sunflower seeds, and black beans are cheap sources of non-meat protein!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1"/>
          <p:cNvSpPr txBox="1">
            <a:spLocks noGrp="1"/>
          </p:cNvSpPr>
          <p:nvPr>
            <p:ph type="ctrTitle"/>
          </p:nvPr>
        </p:nvSpPr>
        <p:spPr>
          <a:xfrm>
            <a:off x="1473125" y="1319625"/>
            <a:ext cx="7767000" cy="3849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Reducing the demand for meat (especially beef) and dairy and increasing consumption of other protein sources can decrease carbon emissions</a:t>
            </a:r>
            <a:endParaRPr sz="43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Why aren’t we doing more?</a:t>
            </a:r>
            <a:endParaRPr/>
          </a:p>
        </p:txBody>
      </p:sp>
      <p:sp>
        <p:nvSpPr>
          <p:cNvPr id="398" name="Google Shape;398;p52"/>
          <p:cNvSpPr txBox="1">
            <a:spLocks noGrp="1"/>
          </p:cNvSpPr>
          <p:nvPr>
            <p:ph type="body" idx="1"/>
          </p:nvPr>
        </p:nvSpPr>
        <p:spPr>
          <a:xfrm>
            <a:off x="677334" y="1797268"/>
            <a:ext cx="5203204" cy="50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Psychological reasons</a:t>
            </a:r>
            <a:endParaRPr sz="2000" dirty="0"/>
          </a:p>
          <a:p>
            <a:pPr marL="74295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80"/>
              <a:buChar char="►"/>
            </a:pPr>
            <a:r>
              <a:rPr lang="en-US" sz="1700" dirty="0"/>
              <a:t>Climate Change doesn’t seem like a huge threat because it’s invisible, unprecedented, a drawn-out process, complicated, and caused by us (source: </a:t>
            </a:r>
            <a:r>
              <a:rPr lang="en-US" sz="1700" u="sng" dirty="0">
                <a:solidFill>
                  <a:schemeClr val="hlink"/>
                </a:solidFill>
                <a:hlinkClick r:id="rId3"/>
              </a:rPr>
              <a:t>Dan Miller TEDx</a:t>
            </a:r>
            <a:r>
              <a:rPr lang="en-US" sz="1700" dirty="0"/>
              <a:t>)</a:t>
            </a:r>
            <a:endParaRPr sz="1700" dirty="0"/>
          </a:p>
          <a:p>
            <a:pPr marL="742950" lvl="1" indent="-302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40"/>
              <a:buChar char="►"/>
            </a:pPr>
            <a:r>
              <a:rPr lang="en-US" sz="1700" dirty="0"/>
              <a:t>And some people still don’t think climate change is real or caused by humans…</a:t>
            </a:r>
            <a:endParaRPr sz="1700" dirty="0"/>
          </a:p>
          <a:p>
            <a:pPr marL="3429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40"/>
              <a:buChar char="►"/>
            </a:pPr>
            <a:r>
              <a:rPr lang="en-US" sz="2000" dirty="0"/>
              <a:t>Politics, economics </a:t>
            </a:r>
            <a:endParaRPr sz="2000" dirty="0"/>
          </a:p>
          <a:p>
            <a:pPr marL="74295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40"/>
              <a:buChar char="►"/>
            </a:pPr>
            <a:r>
              <a:rPr lang="en-US" sz="1700" dirty="0"/>
              <a:t>Although the explanation behind Climate Change and many of the technological solutions to it come from science, </a:t>
            </a:r>
            <a:r>
              <a:rPr lang="en-US" sz="1700" b="1" dirty="0"/>
              <a:t>implementing</a:t>
            </a:r>
            <a:r>
              <a:rPr lang="en-US" sz="1700" dirty="0"/>
              <a:t> these solutions or other ones often involves politics and economics</a:t>
            </a:r>
            <a:endParaRPr sz="1700" dirty="0"/>
          </a:p>
          <a:p>
            <a:pPr marL="74295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80"/>
              <a:buChar char="►"/>
            </a:pPr>
            <a:r>
              <a:rPr lang="en-US" sz="1700" dirty="0"/>
              <a:t>E.g. Carbon tax, government incentives, investments in research and development of technology</a:t>
            </a:r>
            <a:endParaRPr sz="1700" dirty="0"/>
          </a:p>
          <a:p>
            <a:pPr marL="342900" lvl="0" indent="-2514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sp>
        <p:nvSpPr>
          <p:cNvPr id="399" name="Google Shape;399;p52"/>
          <p:cNvSpPr txBox="1"/>
          <p:nvPr/>
        </p:nvSpPr>
        <p:spPr>
          <a:xfrm>
            <a:off x="6264875" y="5966500"/>
            <a:ext cx="5927100" cy="62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A carbon tax is an </a:t>
            </a:r>
            <a:r>
              <a:rPr lang="en-US" i="1">
                <a:latin typeface="Trebuchet MS"/>
                <a:ea typeface="Trebuchet MS"/>
                <a:cs typeface="Trebuchet MS"/>
                <a:sym typeface="Trebuchet MS"/>
              </a:rPr>
              <a:t>economic</a:t>
            </a: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 solution that could have a large impact (but is more difficult to implement)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0" name="Google Shape;40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900" y="1885709"/>
            <a:ext cx="5927101" cy="3981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These are broader societal goals; what can I do personally?</a:t>
            </a:r>
            <a:endParaRPr/>
          </a:p>
        </p:txBody>
      </p:sp>
      <p:sp>
        <p:nvSpPr>
          <p:cNvPr id="406" name="Google Shape;406;p53"/>
          <p:cNvSpPr txBox="1">
            <a:spLocks noGrp="1"/>
          </p:cNvSpPr>
          <p:nvPr>
            <p:ph type="body" idx="1"/>
          </p:nvPr>
        </p:nvSpPr>
        <p:spPr>
          <a:xfrm>
            <a:off x="677325" y="1930400"/>
            <a:ext cx="7292700" cy="49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6550" algn="l" rtl="0">
              <a:spcBef>
                <a:spcPts val="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Eat less meat and dairy; switch from beef to chicken</a:t>
            </a:r>
            <a:endParaRPr sz="1500" dirty="0"/>
          </a:p>
          <a:p>
            <a:pPr marL="342900" lvl="0" indent="-336550">
              <a:buSzPts val="1340"/>
            </a:pPr>
            <a:r>
              <a:rPr lang="en-US" sz="1500" dirty="0"/>
              <a:t>Minimize your use of resources -- everything is FINITE!</a:t>
            </a:r>
          </a:p>
          <a:p>
            <a:pPr marL="800100" lvl="1" indent="-336550">
              <a:buSzPts val="1340"/>
            </a:pPr>
            <a:r>
              <a:rPr lang="en-US" sz="1500" dirty="0"/>
              <a:t>Make your home energy efficient with insulation, EnergyStar appliances, heat pumps if applicable;  change your energy source! (you can do this on </a:t>
            </a:r>
            <a:r>
              <a:rPr lang="en-US" sz="1500" dirty="0" err="1"/>
              <a:t>ConEd’s</a:t>
            </a:r>
            <a:r>
              <a:rPr lang="en-US" sz="1500" dirty="0"/>
              <a:t> website)</a:t>
            </a:r>
          </a:p>
          <a:p>
            <a:pPr marL="342900" lvl="0" indent="-336550" algn="l" rtl="0">
              <a:spcBef>
                <a:spcPts val="100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Contact your government leaders at the local, state, and federal levels</a:t>
            </a:r>
            <a:endParaRPr sz="1500" dirty="0"/>
          </a:p>
          <a:p>
            <a:pPr marL="342900" lvl="0" indent="-336550" algn="l" rtl="0">
              <a:spcBef>
                <a:spcPts val="100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Join environmental and environmental justice organizations</a:t>
            </a:r>
            <a:endParaRPr sz="1500" dirty="0"/>
          </a:p>
          <a:p>
            <a:pPr marL="342900" indent="-336550">
              <a:buSzPts val="1340"/>
            </a:pPr>
            <a:r>
              <a:rPr lang="en-US" sz="1500" dirty="0"/>
              <a:t>Talk about this with your friends and family </a:t>
            </a:r>
          </a:p>
          <a:p>
            <a:pPr marL="342900" lvl="0" indent="-336550" algn="l" rtl="0">
              <a:spcBef>
                <a:spcPts val="100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Study this in school</a:t>
            </a:r>
            <a:endParaRPr sz="1500" dirty="0"/>
          </a:p>
          <a:p>
            <a:pPr marL="342900" lvl="0" indent="-336550" algn="l" rtl="0">
              <a:spcBef>
                <a:spcPts val="100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Work on developing and improving these solutions (science, engineering)</a:t>
            </a:r>
            <a:endParaRPr sz="1500" dirty="0"/>
          </a:p>
          <a:p>
            <a:pPr marL="342900" lvl="0" indent="-336550" algn="l" rtl="0">
              <a:spcBef>
                <a:spcPts val="100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Work on implementing these solutions (government, nonprofits, activist groups, legal issues)</a:t>
            </a:r>
            <a:endParaRPr sz="1500" dirty="0"/>
          </a:p>
          <a:p>
            <a:pPr marL="342900" lvl="0" indent="-336550" algn="l" rtl="0">
              <a:spcBef>
                <a:spcPts val="100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Work on educating others (teachers, camps, professors)</a:t>
            </a:r>
            <a:endParaRPr sz="1500" dirty="0"/>
          </a:p>
          <a:p>
            <a:pPr marL="342900" lvl="0" indent="-336550" algn="l" rtl="0">
              <a:spcBef>
                <a:spcPts val="1000"/>
              </a:spcBef>
              <a:spcAft>
                <a:spcPts val="0"/>
              </a:spcAft>
              <a:buSzPts val="1340"/>
              <a:buChar char="►"/>
            </a:pPr>
            <a:r>
              <a:rPr lang="en-US" sz="1500" dirty="0"/>
              <a:t>Work on understanding and communicating the issues (writing, history, sociology, psychology, art)</a:t>
            </a:r>
            <a:endParaRPr sz="1500" dirty="0"/>
          </a:p>
        </p:txBody>
      </p:sp>
      <p:pic>
        <p:nvPicPr>
          <p:cNvPr id="407" name="Google Shape;40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0095" y="1288000"/>
            <a:ext cx="4212022" cy="327601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3"/>
          <p:cNvSpPr txBox="1">
            <a:spLocks noGrp="1"/>
          </p:cNvSpPr>
          <p:nvPr>
            <p:ph type="body" idx="1"/>
          </p:nvPr>
        </p:nvSpPr>
        <p:spPr>
          <a:xfrm>
            <a:off x="8474250" y="5216086"/>
            <a:ext cx="3203700" cy="1119399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 dirty="0"/>
              <a:t>We can do it! Every bit counts</a:t>
            </a:r>
            <a:endParaRPr sz="27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78ACF-A1F5-7B4C-8E1C-BAFA4A0A8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9476D-080F-D648-97C9-AA5D2678F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305" y="0"/>
            <a:ext cx="8068696" cy="6858000"/>
          </a:xfrm>
          <a:prstGeom prst="rect">
            <a:avLst/>
          </a:prstGeom>
        </p:spPr>
      </p:pic>
      <p:sp>
        <p:nvSpPr>
          <p:cNvPr id="405" name="Google Shape;405;p53"/>
          <p:cNvSpPr txBox="1">
            <a:spLocks noGrp="1"/>
          </p:cNvSpPr>
          <p:nvPr>
            <p:ph type="title"/>
          </p:nvPr>
        </p:nvSpPr>
        <p:spPr>
          <a:xfrm>
            <a:off x="572831" y="478969"/>
            <a:ext cx="4221237" cy="6198353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>
                <a:solidFill>
                  <a:schemeClr val="tx1"/>
                </a:solidFill>
              </a:rPr>
              <a:t>Look at how many people are in this picture. Look at how many people are in this zoom room. There are a LOT of us that care about climate justice and are fighting for it in our own ways. 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2C9B0-3DD4-EC4C-B758-5BD270C5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 this perspective:</a:t>
            </a:r>
            <a:br>
              <a:rPr lang="en-US" dirty="0"/>
            </a:br>
            <a:r>
              <a:rPr lang="en-US" dirty="0"/>
              <a:t>“We are making great progress, AND we need to do more.”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864D0-1109-B841-9764-A16856384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Acknowledge the good (the progress and hope) while also acknowledging the need to do more.</a:t>
            </a:r>
          </a:p>
        </p:txBody>
      </p:sp>
    </p:spTree>
    <p:extLst>
      <p:ext uri="{BB962C8B-B14F-4D97-AF65-F5344CB8AC3E}">
        <p14:creationId xmlns:p14="http://schemas.microsoft.com/office/powerpoint/2010/main" val="14517091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1F4E-6762-EC46-9FEE-1574F0A8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845489" cy="1320800"/>
          </a:xfrm>
        </p:spPr>
        <p:txBody>
          <a:bodyPr/>
          <a:lstStyle/>
          <a:p>
            <a:r>
              <a:rPr lang="en-US" dirty="0"/>
              <a:t>Where to find more climate hope: Grist’s “Beacon” newsletter – go to </a:t>
            </a:r>
            <a:r>
              <a:rPr lang="en-US" b="1" dirty="0" err="1"/>
              <a:t>grist.org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1441-D53C-7045-9B15-2748B1AFB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93AAD-5CBF-C343-9AA3-9F3D51D7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02" y="1903211"/>
            <a:ext cx="5760066" cy="4913168"/>
          </a:xfrm>
          <a:prstGeom prst="rect">
            <a:avLst/>
          </a:prstGeom>
        </p:spPr>
      </p:pic>
      <p:sp>
        <p:nvSpPr>
          <p:cNvPr id="6" name="Google Shape;356;p46">
            <a:extLst>
              <a:ext uri="{FF2B5EF4-FFF2-40B4-BE49-F238E27FC236}">
                <a16:creationId xmlns:a16="http://schemas.microsoft.com/office/drawing/2014/main" id="{B3DA32CB-CEE0-1645-9744-89D02F58385D}"/>
              </a:ext>
            </a:extLst>
          </p:cNvPr>
          <p:cNvSpPr/>
          <p:nvPr/>
        </p:nvSpPr>
        <p:spPr>
          <a:xfrm rot="10800000">
            <a:off x="7671354" y="4958263"/>
            <a:ext cx="1708256" cy="68340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Take a minute to reflect.</a:t>
            </a:r>
            <a:endParaRPr dirty="0"/>
          </a:p>
        </p:txBody>
      </p:sp>
      <p:sp>
        <p:nvSpPr>
          <p:cNvPr id="414" name="Google Shape;414;p54"/>
          <p:cNvSpPr txBox="1">
            <a:spLocks noGrp="1"/>
          </p:cNvSpPr>
          <p:nvPr>
            <p:ph type="body" idx="1"/>
          </p:nvPr>
        </p:nvSpPr>
        <p:spPr>
          <a:xfrm>
            <a:off x="677325" y="2160601"/>
            <a:ext cx="8596800" cy="259692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6240" algn="l" rtl="0">
              <a:spcBef>
                <a:spcPts val="1000"/>
              </a:spcBef>
              <a:spcAft>
                <a:spcPts val="0"/>
              </a:spcAft>
              <a:buSzPts val="2640"/>
              <a:buChar char="►"/>
            </a:pPr>
            <a:r>
              <a:rPr lang="en-US" sz="3000" dirty="0"/>
              <a:t>What are your key takeaways from this class? What thoughts do you have?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 dirty="0"/>
              <a:t>Take a minute on your own to reflect. You can write things down if you want. Then we’ll share as a group and you can put thoughts in the chat.</a:t>
            </a:r>
            <a:endParaRPr dirty="0"/>
          </a:p>
        </p:txBody>
      </p:sp>
      <p:sp>
        <p:nvSpPr>
          <p:cNvPr id="4" name="Google Shape;414;p54">
            <a:extLst>
              <a:ext uri="{FF2B5EF4-FFF2-40B4-BE49-F238E27FC236}">
                <a16:creationId xmlns:a16="http://schemas.microsoft.com/office/drawing/2014/main" id="{7A4F1FA4-03A4-5040-8E18-FF3FFFDBD449}"/>
              </a:ext>
            </a:extLst>
          </p:cNvPr>
          <p:cNvSpPr txBox="1">
            <a:spLocks/>
          </p:cNvSpPr>
          <p:nvPr/>
        </p:nvSpPr>
        <p:spPr>
          <a:xfrm>
            <a:off x="677325" y="5106899"/>
            <a:ext cx="8596800" cy="102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-396240">
              <a:buSzPts val="2640"/>
            </a:pPr>
            <a:r>
              <a:rPr lang="en-US" sz="3000" dirty="0"/>
              <a:t>What questions do you have?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Contact me!</a:t>
            </a:r>
            <a:endParaRPr/>
          </a:p>
        </p:txBody>
      </p:sp>
      <p:sp>
        <p:nvSpPr>
          <p:cNvPr id="420" name="Google Shape;420;p5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Sally Green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For any questions on the environment, Climate Change, to discuss anything talked about in class, for talking about college life, transition to college, college application process, engineering, etc.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Caveat: I may take a few days to respond!</a:t>
            </a:r>
            <a:endParaRPr/>
          </a:p>
        </p:txBody>
      </p:sp>
      <p:sp>
        <p:nvSpPr>
          <p:cNvPr id="421" name="Google Shape;421;p55"/>
          <p:cNvSpPr txBox="1"/>
          <p:nvPr/>
        </p:nvSpPr>
        <p:spPr>
          <a:xfrm>
            <a:off x="897250" y="5235125"/>
            <a:ext cx="4817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Thank you </a:t>
            </a:r>
            <a:r>
              <a:rPr lang="en-US"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for coming!</a:t>
            </a:r>
            <a:endParaRPr sz="3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What is Climate Change?</a:t>
            </a:r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677271" y="1793564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Climate Change is not a scientific controversy </a:t>
            </a: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3876" y="1930400"/>
            <a:ext cx="5720251" cy="441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34" y="2578100"/>
            <a:ext cx="5325446" cy="4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>
            <a:off x="9274125" y="6366900"/>
            <a:ext cx="31398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image from NASA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(Side note: Carbon dioxide is not the only greenhouse gas, but it is the main one.)</a:t>
            </a:r>
            <a:endParaRPr sz="3500"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9274125" y="6366900"/>
            <a:ext cx="31398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image from climate.gov</a:t>
            </a:r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225" y="1930500"/>
            <a:ext cx="6940990" cy="462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262988" y="625575"/>
            <a:ext cx="92199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So what? Why is Climate Change a problem?</a:t>
            </a:r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9274125" y="6366900"/>
            <a:ext cx="31398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image from cdc.gov</a:t>
            </a:r>
            <a:endParaRPr/>
          </a:p>
        </p:txBody>
      </p:sp>
      <p:pic>
        <p:nvPicPr>
          <p:cNvPr id="1026" name="Picture 2" descr="https://lh5.googleusercontent.com/-6azNBOOkizwtEKMvUBPYj13_qOWwHeuq0U3JmqGigMZFBQM7LXWfDaFcFy2kh4utBkb9t55vMwySwMvMV6AyTUeuivxREHO0cQ-PH9Fm4K-Ytt--vSkNObGUk_-FmRbevm7EVe8AvE">
            <a:extLst>
              <a:ext uri="{FF2B5EF4-FFF2-40B4-BE49-F238E27FC236}">
                <a16:creationId xmlns:a16="http://schemas.microsoft.com/office/drawing/2014/main" id="{29475489-0BA7-7448-809B-F160DA53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50" y="1519706"/>
            <a:ext cx="7117725" cy="53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DD6D7D9D-906B-9840-89DC-FD1D839077D0}"/>
              </a:ext>
            </a:extLst>
          </p:cNvPr>
          <p:cNvSpPr/>
          <p:nvPr/>
        </p:nvSpPr>
        <p:spPr>
          <a:xfrm rot="11622475">
            <a:off x="7764353" y="1683809"/>
            <a:ext cx="1468192" cy="692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341;p44">
            <a:extLst>
              <a:ext uri="{FF2B5EF4-FFF2-40B4-BE49-F238E27FC236}">
                <a16:creationId xmlns:a16="http://schemas.microsoft.com/office/drawing/2014/main" id="{334C6A5A-56AE-B94E-A6CF-D73B9693DEB3}"/>
              </a:ext>
            </a:extLst>
          </p:cNvPr>
          <p:cNvSpPr txBox="1"/>
          <p:nvPr/>
        </p:nvSpPr>
        <p:spPr>
          <a:xfrm>
            <a:off x="9379412" y="1844915"/>
            <a:ext cx="2709112" cy="1606623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800" dirty="0">
                <a:latin typeface="Trebuchet MS" panose="020B0703020202090204" pitchFamily="34" charset="0"/>
              </a:rPr>
              <a:t>This is just human health; climate change also impacts the health of many other animals and plants on earth!</a:t>
            </a:r>
            <a:endParaRPr sz="1800" dirty="0"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341;p44">
            <a:extLst>
              <a:ext uri="{FF2B5EF4-FFF2-40B4-BE49-F238E27FC236}">
                <a16:creationId xmlns:a16="http://schemas.microsoft.com/office/drawing/2014/main" id="{99BB0788-0247-1842-9F3D-193327ECC16C}"/>
              </a:ext>
            </a:extLst>
          </p:cNvPr>
          <p:cNvSpPr txBox="1"/>
          <p:nvPr/>
        </p:nvSpPr>
        <p:spPr>
          <a:xfrm>
            <a:off x="8743637" y="4269222"/>
            <a:ext cx="2355287" cy="803312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800" dirty="0">
                <a:latin typeface="Trebuchet MS" panose="020B0703020202090204" pitchFamily="34" charset="0"/>
              </a:rPr>
              <a:t>These impacts are happening </a:t>
            </a:r>
            <a:r>
              <a:rPr lang="en-US" sz="1800" i="1" dirty="0">
                <a:latin typeface="Trebuchet MS" panose="020B0703020202090204" pitchFamily="34" charset="0"/>
              </a:rPr>
              <a:t>now</a:t>
            </a:r>
            <a:r>
              <a:rPr lang="en-US" sz="1800" dirty="0">
                <a:latin typeface="Trebuchet MS" panose="020B0703020202090204" pitchFamily="34" charset="0"/>
              </a:rPr>
              <a:t>. </a:t>
            </a:r>
            <a:endParaRPr sz="1800" dirty="0"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800" cy="1826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is Climate Change a problem NOW?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00" y="446212"/>
            <a:ext cx="8957313" cy="59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>
            <a:spLocks noGrp="1"/>
          </p:cNvSpPr>
          <p:nvPr>
            <p:ph type="body" idx="1"/>
          </p:nvPr>
        </p:nvSpPr>
        <p:spPr>
          <a:xfrm>
            <a:off x="9468000" y="6366900"/>
            <a:ext cx="2724000" cy="4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image from climate.gov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3093</Words>
  <Application>Microsoft Macintosh PowerPoint</Application>
  <PresentationFormat>Widescreen</PresentationFormat>
  <Paragraphs>296</Paragraphs>
  <Slides>49</Slides>
  <Notes>43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Noto Sans Symbols</vt:lpstr>
      <vt:lpstr>Roboto Slab</vt:lpstr>
      <vt:lpstr>Trebuchet MS</vt:lpstr>
      <vt:lpstr>Roboto</vt:lpstr>
      <vt:lpstr>Arial</vt:lpstr>
      <vt:lpstr>Wingdings</vt:lpstr>
      <vt:lpstr>Facet</vt:lpstr>
      <vt:lpstr>Solutions to Climate Change</vt:lpstr>
      <vt:lpstr>Hi!</vt:lpstr>
      <vt:lpstr>What we’re going to talk about today</vt:lpstr>
      <vt:lpstr>What is Climate Change, and why is it a problem? (Why do we need “solutions”?)</vt:lpstr>
      <vt:lpstr>What is Climate Change?</vt:lpstr>
      <vt:lpstr>(Side note: Carbon dioxide is not the only greenhouse gas, but it is the main one.)</vt:lpstr>
      <vt:lpstr>So what? Why is Climate Change a problem?</vt:lpstr>
      <vt:lpstr>Why is Climate Change a problem NOW?</vt:lpstr>
      <vt:lpstr>PowerPoint Presentation</vt:lpstr>
      <vt:lpstr>PowerPoint Presentation</vt:lpstr>
      <vt:lpstr>What factors caused this change?</vt:lpstr>
      <vt:lpstr>The Great Acceleration</vt:lpstr>
      <vt:lpstr>What is Climate Change?</vt:lpstr>
      <vt:lpstr>Solution: Sustainability </vt:lpstr>
      <vt:lpstr>There is a need for sustainable energy, food, water, places to live, lives...</vt:lpstr>
      <vt:lpstr>Types of solutions</vt:lpstr>
      <vt:lpstr>Project Drawdown’s Solutions</vt:lpstr>
      <vt:lpstr>Forms of Energy</vt:lpstr>
      <vt:lpstr>Wind Turbines</vt:lpstr>
      <vt:lpstr>Wind Power</vt:lpstr>
      <vt:lpstr>Wind turbine extracts power and decreases the velocity of the wind</vt:lpstr>
      <vt:lpstr>Wind turbines can be huge! Wind blows faster higher up.</vt:lpstr>
      <vt:lpstr>Higher wind speed = more energy. Where is it consistently fast?</vt:lpstr>
      <vt:lpstr>Solar Power</vt:lpstr>
      <vt:lpstr>Solar radiation is converted to electricity</vt:lpstr>
      <vt:lpstr>Semiconductors</vt:lpstr>
      <vt:lpstr>Inside a solar panel</vt:lpstr>
      <vt:lpstr>An array of solar panels in a field</vt:lpstr>
      <vt:lpstr>Obstacles that have been dealt with:</vt:lpstr>
      <vt:lpstr>Solar and Wind Energy are both variable, but they can balance each other out. </vt:lpstr>
      <vt:lpstr>Efficiencies?</vt:lpstr>
      <vt:lpstr>Solar and wind energy, (combined with some energy storage (e.g. batteries) and an electrical grid) can meet the need for increased energy/electricity demand.</vt:lpstr>
      <vt:lpstr>Another reason for hope: advances in energy storage </vt:lpstr>
      <vt:lpstr>Another reason for hope: advances in energy storage </vt:lpstr>
      <vt:lpstr>Relatedly, one thing you can do with that hydrogen: make Green Steel!</vt:lpstr>
      <vt:lpstr>Agriculture, food, and diet</vt:lpstr>
      <vt:lpstr>Agriculture/food -- reducing meat and dairy consumption reduces GHG footprint</vt:lpstr>
      <vt:lpstr>Why does meat have such a large footprint?</vt:lpstr>
      <vt:lpstr>CO2 Emissions from various protein sources</vt:lpstr>
      <vt:lpstr>Putting these numbers in perspective</vt:lpstr>
      <vt:lpstr>Health and Protein</vt:lpstr>
      <vt:lpstr>Reducing the demand for meat (especially beef) and dairy and increasing consumption of other protein sources can decrease carbon emissions</vt:lpstr>
      <vt:lpstr>Why aren’t we doing more?</vt:lpstr>
      <vt:lpstr>These are broader societal goals; what can I do personally?</vt:lpstr>
      <vt:lpstr>Look at how many people are in this picture. Look at how many people are in this zoom room. There are a LOT of us that care about climate justice and are fighting for it in our own ways. </vt:lpstr>
      <vt:lpstr>Adopt this perspective: “We are making great progress, AND we need to do more.”</vt:lpstr>
      <vt:lpstr>Where to find more climate hope: Grist’s “Beacon” newsletter – go to grist.org</vt:lpstr>
      <vt:lpstr>Take a minute to reflect.</vt:lpstr>
      <vt:lpstr>Contact me!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Solutions to Climate Change</dc:title>
  <cp:lastModifiedBy>Sally Green</cp:lastModifiedBy>
  <cp:revision>44</cp:revision>
  <dcterms:modified xsi:type="dcterms:W3CDTF">2021-11-14T08:01:36Z</dcterms:modified>
</cp:coreProperties>
</file>